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61_9EC99437.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73" r:id="rId3"/>
    <p:sldMasterId id="2147483686" r:id="rId4"/>
  </p:sldMasterIdLst>
  <p:notesMasterIdLst>
    <p:notesMasterId r:id="rId30"/>
  </p:notesMasterIdLst>
  <p:sldIdLst>
    <p:sldId id="4541" r:id="rId5"/>
    <p:sldId id="4629" r:id="rId6"/>
    <p:sldId id="351" r:id="rId7"/>
    <p:sldId id="379" r:id="rId8"/>
    <p:sldId id="381" r:id="rId9"/>
    <p:sldId id="375" r:id="rId10"/>
    <p:sldId id="380" r:id="rId11"/>
    <p:sldId id="4624" r:id="rId12"/>
    <p:sldId id="353" r:id="rId13"/>
    <p:sldId id="4562" r:id="rId14"/>
    <p:sldId id="4568" r:id="rId15"/>
    <p:sldId id="2264" r:id="rId16"/>
    <p:sldId id="4622" r:id="rId17"/>
    <p:sldId id="4623" r:id="rId18"/>
    <p:sldId id="693" r:id="rId19"/>
    <p:sldId id="728" r:id="rId20"/>
    <p:sldId id="4625" r:id="rId21"/>
    <p:sldId id="4626" r:id="rId22"/>
    <p:sldId id="269" r:id="rId23"/>
    <p:sldId id="4627" r:id="rId24"/>
    <p:sldId id="2261" r:id="rId25"/>
    <p:sldId id="2263" r:id="rId26"/>
    <p:sldId id="4628" r:id="rId27"/>
    <p:sldId id="313" r:id="rId28"/>
    <p:sldId id="6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TC Intro" id="{25C98F38-34B6-493A-8D34-10DEBCD9C58D}">
          <p14:sldIdLst>
            <p14:sldId id="4541"/>
          </p14:sldIdLst>
        </p14:section>
        <p14:section name="Who is RTC" id="{63D0A61A-76AE-4DB5-8CCE-7A4C50EC37E9}">
          <p14:sldIdLst>
            <p14:sldId id="4629"/>
          </p14:sldIdLst>
        </p14:section>
        <p14:section name="RTP Update" id="{EC44072F-09F1-4A29-A24A-CC92793469E2}">
          <p14:sldIdLst>
            <p14:sldId id="351"/>
            <p14:sldId id="379"/>
            <p14:sldId id="381"/>
            <p14:sldId id="375"/>
            <p14:sldId id="380"/>
            <p14:sldId id="4624"/>
          </p14:sldIdLst>
        </p14:section>
        <p14:section name="SNS" id="{7839509F-2E3C-447D-8F93-BDE809C2599C}">
          <p14:sldIdLst>
            <p14:sldId id="353"/>
            <p14:sldId id="4562"/>
            <p14:sldId id="4568"/>
          </p14:sldIdLst>
        </p14:section>
        <p14:section name="Maryland Parkway BRT" id="{3116A43B-D1EE-4C85-9034-F135BEC39B62}">
          <p14:sldIdLst>
            <p14:sldId id="2264"/>
            <p14:sldId id="4622"/>
            <p14:sldId id="4623"/>
          </p14:sldIdLst>
        </p14:section>
        <p14:section name="Reimagine Boulder Highway" id="{B9F6D85E-AC83-40CE-B1A7-0FC3902C721D}">
          <p14:sldIdLst>
            <p14:sldId id="693"/>
            <p14:sldId id="728"/>
          </p14:sldIdLst>
        </p14:section>
        <p14:section name="Charleston Boulevard Alternative Analysis" id="{CAAE07F8-7990-4794-AE4A-C0464660C266}">
          <p14:sldIdLst>
            <p14:sldId id="4625"/>
            <p14:sldId id="4626"/>
            <p14:sldId id="269"/>
            <p14:sldId id="4627"/>
            <p14:sldId id="2261"/>
            <p14:sldId id="2263"/>
            <p14:sldId id="4628"/>
          </p14:sldIdLst>
        </p14:section>
        <p14:section name="Seeing Orange" id="{8A8965D2-1A8A-4B04-A0AC-BEA622BA33DD}">
          <p14:sldIdLst>
            <p14:sldId id="313"/>
            <p14:sldId id="60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5687F6-FE9F-AD30-6EBA-83236EB4D650}" name="Brittany" initials="B" userId="S::clarkbr@rtcsnv.com::271d4cd4-68c3-41bf-9c96-105e8f93ad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C908"/>
    <a:srgbClr val="0E79C3"/>
    <a:srgbClr val="90CB40"/>
    <a:srgbClr val="F75B2A"/>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9" autoAdjust="0"/>
    <p:restoredTop sz="85316" autoAdjust="0"/>
  </p:normalViewPr>
  <p:slideViewPr>
    <p:cSldViewPr snapToGrid="0">
      <p:cViewPr varScale="1">
        <p:scale>
          <a:sx n="57" d="100"/>
          <a:sy n="57" d="100"/>
        </p:scale>
        <p:origin x="984" y="36"/>
      </p:cViewPr>
      <p:guideLst/>
    </p:cSldViewPr>
  </p:slideViewPr>
  <p:outlineViewPr>
    <p:cViewPr>
      <p:scale>
        <a:sx n="33" d="100"/>
        <a:sy n="33" d="100"/>
      </p:scale>
      <p:origin x="0" y="-2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comments/modernComment_161_9EC99437.xml><?xml version="1.0" encoding="utf-8"?>
<p188:cmLst xmlns:a="http://schemas.openxmlformats.org/drawingml/2006/main" xmlns:r="http://schemas.openxmlformats.org/officeDocument/2006/relationships" xmlns:p188="http://schemas.microsoft.com/office/powerpoint/2018/8/main">
  <p188:cm id="{1E158FD7-E2EB-46D1-9766-24837B18F511}" authorId="{FA5687F6-FE9F-AD30-6EBA-83236EB4D650}" created="2024-04-24T22:55:45.129">
    <pc:sldMkLst xmlns:pc="http://schemas.microsoft.com/office/powerpoint/2013/main/command">
      <pc:docMk/>
      <pc:sldMk cId="2664010807" sldId="353"/>
    </pc:sldMkLst>
    <p188:txBody>
      <a:bodyPr/>
      <a:lstStyle/>
      <a:p>
        <a:r>
          <a:rPr lang="en-US"/>
          <a:t>@Andrew - Do we need this to intro into SNS?
Or do we move this to before the RTP Update?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B7A83-128A-4606-9D46-8B788258F00C}"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B0762-364F-4F50-870F-61FB1FDCBDBF}" type="slidenum">
              <a:rPr lang="en-US" smtClean="0"/>
              <a:t>‹#›</a:t>
            </a:fld>
            <a:endParaRPr lang="en-US"/>
          </a:p>
        </p:txBody>
      </p:sp>
    </p:spTree>
    <p:extLst>
      <p:ext uri="{BB962C8B-B14F-4D97-AF65-F5344CB8AC3E}">
        <p14:creationId xmlns:p14="http://schemas.microsoft.com/office/powerpoint/2010/main" val="291621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2462" rtl="0" eaLnBrk="1" fontAlgn="auto" latinLnBrk="0" hangingPunct="1">
              <a:lnSpc>
                <a:spcPct val="100000"/>
              </a:lnSpc>
              <a:spcBef>
                <a:spcPts val="0"/>
              </a:spcBef>
              <a:spcAft>
                <a:spcPts val="0"/>
              </a:spcAft>
              <a:buClrTx/>
              <a:buSzTx/>
              <a:buFontTx/>
              <a:buNone/>
              <a:tabLst/>
              <a:defRPr/>
            </a:pPr>
            <a:r>
              <a:rPr lang="en-US" baseline="0" dirty="0"/>
              <a:t>Good morning, and thank you for having me here today. I’m excited to tell you about some of the RTC’s recent projects and initiatives. But before I provide you with this update, I would like to give you a quick reminder of who we are…</a:t>
            </a:r>
          </a:p>
          <a:p>
            <a:pPr defTabSz="952462">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4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200" b="0" i="0" dirty="0">
                <a:solidFill>
                  <a:srgbClr val="212121"/>
                </a:solidFill>
                <a:effectLst/>
                <a:latin typeface="+mn-lt"/>
              </a:rPr>
              <a:t>The Plan identifies the following goals:</a:t>
            </a:r>
            <a:endParaRPr lang="en-US" sz="1200" b="0" kern="100" dirty="0">
              <a:effectLst/>
              <a:latin typeface="+mn-lt"/>
              <a:ea typeface="Calibri" panose="020F0502020204030204" pitchFamily="34" charset="0"/>
              <a:cs typeface="Times New Roman" panose="02020603050405020304" pitchFamily="18" charset="0"/>
            </a:endParaRPr>
          </a:p>
          <a:p>
            <a:pPr marL="800100" marR="0" lvl="1" indent="-34290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First, improve our economic competitiveness and diversification, including improved education in support of workforce development</a:t>
            </a:r>
          </a:p>
          <a:p>
            <a:pPr marL="800100" marR="0" lvl="1" indent="-34290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Second, increase transportation choices</a:t>
            </a:r>
          </a:p>
          <a:p>
            <a:pPr marL="800100" marR="0" lvl="1" indent="-34290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Third, invest in complete communities with an emphasis on reinvesting in existing neighborhoods</a:t>
            </a:r>
          </a:p>
          <a:p>
            <a:pPr marL="800100" marR="0" lvl="1" indent="-34290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And lastly, build capacity for implementation.</a:t>
            </a:r>
          </a:p>
          <a:p>
            <a:pPr marL="800100" marR="0" lvl="1" indent="-342900">
              <a:lnSpc>
                <a:spcPct val="100000"/>
              </a:lnSpc>
              <a:spcBef>
                <a:spcPts val="0"/>
              </a:spcBef>
              <a:spcAft>
                <a:spcPts val="0"/>
              </a:spcAft>
              <a:buFont typeface="Arial" panose="020B0604020202020204" pitchFamily="34" charset="0"/>
              <a:buChar char="•"/>
              <a:tabLst>
                <a:tab pos="457200" algn="l"/>
              </a:tabLst>
            </a:pPr>
            <a:endParaRPr lang="en-US" sz="1200" b="0" kern="100" dirty="0">
              <a:effectLst/>
              <a:latin typeface="+mn-lt"/>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Over 300 actions are identified to implement regional plan goals – yes, 300! </a:t>
            </a: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Local agencies are identified to lead many of the tasks, things like development code updates. </a:t>
            </a: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The MPO directly serves in a dual role – we directly implement actions through transportation planning, such as the On Board Mobility Plan. </a:t>
            </a:r>
          </a:p>
          <a:p>
            <a:pPr marL="628650" marR="0" lvl="1" indent="-171450">
              <a:lnSpc>
                <a:spcPct val="100000"/>
              </a:lnSpc>
              <a:spcBef>
                <a:spcPts val="0"/>
              </a:spcBef>
              <a:spcAft>
                <a:spcPts val="0"/>
              </a:spcAft>
              <a:buFont typeface="Arial" panose="020B0604020202020204" pitchFamily="34" charset="0"/>
              <a:buChar char="•"/>
              <a:tabLst>
                <a:tab pos="457200" algn="l"/>
              </a:tabLst>
            </a:pPr>
            <a:r>
              <a:rPr lang="en-US" sz="1200" b="0" kern="100" dirty="0">
                <a:effectLst/>
                <a:latin typeface="+mn-lt"/>
                <a:ea typeface="Calibri" panose="020F0502020204030204" pitchFamily="34" charset="0"/>
                <a:cs typeface="Times New Roman" panose="02020603050405020304" pitchFamily="18" charset="0"/>
              </a:rPr>
              <a:t>We also track implementation of actions - in areas such as water and education - that are under the purview of partner agencies and organizations.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However, we are also facing challenges with implementation. (Need to update TP’s in bold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On the left, we have the vision map from the previous slide.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On the right, we can see the projected growth through 2050. This map consolidates land use plans adopted by local agencies.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Much of the region’s growth and investment continues to occur at the urban edge.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There also appears to be a continued emphasis on single-family housing, shown in yellow.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Additionally, current land use and densities may contribute to a lack of housing supply overall, and specifically the availability of affordable housing.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224665A3-0C15-45E8-A677-8D638610E3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819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f61221ed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f61221ed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Given current challenges and changes since the plan was developed nearly 10 years ago, the SNS Steering Committee asked us to update the regional plan.</a:t>
            </a:r>
          </a:p>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have connected with over 500 people through 1:1 interviews, a housing roundtable, industry focus groups, presentations, and listening sessions. </a:t>
            </a:r>
          </a:p>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outreach identified a few critical needs that we are addressing in the plan update. </a:t>
            </a:r>
          </a:p>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First, the plan will include an inventory of vacant and underutilized land in established neighborhoods – such as empty parking lots and decaying commercial centers - to support redevelopment. </a:t>
            </a:r>
          </a:p>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Next, we’ll use the inventory to imagine the location of quality homes, jobs, and public facilities we need as we grow.</a:t>
            </a:r>
          </a:p>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Different ways of where growth occurs – existing neighborhoods, on the fringe, or some combination - will be tested through “scenario planning” a tool to look at trade-offs. Choices may result in higher or lower emissions, infrastructure costs, water use, affordable housing, and more.</a:t>
            </a:r>
          </a:p>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Our hope is that this process results in a shared vision for growth, and a parcel-based, actionable regional plan. </a:t>
            </a:r>
          </a:p>
          <a:p>
            <a:pPr marL="0" marR="0">
              <a:lnSpc>
                <a:spcPct val="100000"/>
              </a:lnSpc>
              <a:spcBef>
                <a:spcPts val="0"/>
              </a:spcBef>
              <a:spcAft>
                <a:spcPts val="0"/>
              </a:spcAft>
            </a:pPr>
            <a:endParaRPr lang="en-US" sz="1800" kern="100" dirty="0">
              <a:effectLst/>
              <a:latin typeface="Calibri" panose="020F0502020204030204" pitchFamily="34" charset="0"/>
              <a:cs typeface="Times New Roman" panose="02020603050405020304" pitchFamily="18" charset="0"/>
            </a:endParaRPr>
          </a:p>
          <a:p>
            <a:endParaRPr lang="en-US" dirty="0">
              <a:latin typeface="Barlow" panose="00000500000000000000" pitchFamily="2" charset="0"/>
            </a:endParaRPr>
          </a:p>
        </p:txBody>
      </p:sp>
    </p:spTree>
    <p:extLst>
      <p:ext uri="{BB962C8B-B14F-4D97-AF65-F5344CB8AC3E}">
        <p14:creationId xmlns:p14="http://schemas.microsoft.com/office/powerpoint/2010/main" val="202246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 project that we have been working on for several years is the Maryland Parkway Bus</a:t>
            </a:r>
            <a:r>
              <a:rPr lang="en-US" sz="1200" kern="1200" baseline="0" dirty="0">
                <a:solidFill>
                  <a:schemeClr val="tx1"/>
                </a:solidFill>
                <a:effectLst/>
                <a:latin typeface="+mn-lt"/>
                <a:ea typeface="+mn-ea"/>
                <a:cs typeface="+mn-cs"/>
              </a:rPr>
              <a:t> Rapid Transit</a:t>
            </a:r>
            <a:r>
              <a:rPr lang="en-US" sz="1200" kern="1200" dirty="0">
                <a:solidFill>
                  <a:schemeClr val="tx1"/>
                </a:solidFill>
                <a:effectLst/>
                <a:latin typeface="+mn-lt"/>
                <a:ea typeface="+mn-ea"/>
                <a:cs typeface="+mn-cs"/>
              </a:rPr>
              <a:t> project, which is one of our busiest transit routes in the system.</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a vital corridor for the Las Vegas Valley,</a:t>
            </a:r>
            <a:r>
              <a:rPr lang="en-US" sz="1200" kern="1200" baseline="0" dirty="0">
                <a:solidFill>
                  <a:schemeClr val="tx1"/>
                </a:solidFill>
                <a:effectLst/>
                <a:latin typeface="+mn-lt"/>
                <a:ea typeface="+mn-ea"/>
                <a:cs typeface="+mn-cs"/>
              </a:rPr>
              <a:t> extending from the South Strip Transit Terminal in the south, to the Las Vegas Medical District in the north</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corridor is home to 90,000 residents and 80,000 jobs and carries approximately 9,000 transit riders and 35,000 vehicles daily. It also includes 25 transit route connections, nine of which are the busiest in the valley.</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1" kern="1200" dirty="0">
                <a:solidFill>
                  <a:schemeClr val="tx1"/>
                </a:solidFill>
                <a:effectLst/>
                <a:latin typeface="+mn-lt"/>
                <a:ea typeface="+mn-ea"/>
                <a:cs typeface="+mn-cs"/>
              </a:rPr>
              <a:t>[CLICK</a:t>
            </a:r>
            <a:r>
              <a:rPr lang="en-US" sz="1200" b="1" i="1" kern="1200" baseline="0" dirty="0">
                <a:solidFill>
                  <a:schemeClr val="tx1"/>
                </a:solidFill>
                <a:effectLst/>
                <a:latin typeface="+mn-lt"/>
                <a:ea typeface="+mn-ea"/>
                <a:cs typeface="+mn-cs"/>
              </a:rPr>
              <a:t> FOR PROJECT HIGHLIGHTS]</a:t>
            </a:r>
            <a:endParaRPr lang="en-US" sz="1200" b="1" i="1"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As we plan to redesign</a:t>
            </a:r>
            <a:r>
              <a:rPr lang="en-US" sz="1200" b="0" i="0" kern="1200" baseline="0" dirty="0">
                <a:solidFill>
                  <a:schemeClr val="tx1"/>
                </a:solidFill>
                <a:effectLst/>
                <a:latin typeface="+mn-lt"/>
                <a:ea typeface="+mn-ea"/>
                <a:cs typeface="+mn-cs"/>
              </a:rPr>
              <a:t> the roadway and implement bus rapid transit, s</a:t>
            </a:r>
            <a:r>
              <a:rPr lang="en-US" sz="1200" b="0" i="0" kern="1200" dirty="0">
                <a:solidFill>
                  <a:schemeClr val="tx1"/>
                </a:solidFill>
                <a:effectLst/>
                <a:latin typeface="+mn-lt"/>
                <a:ea typeface="+mn-ea"/>
                <a:cs typeface="+mn-cs"/>
              </a:rPr>
              <a:t>ome project</a:t>
            </a:r>
            <a:r>
              <a:rPr lang="en-US" sz="1200" b="0" i="0" kern="1200" baseline="0" dirty="0">
                <a:solidFill>
                  <a:schemeClr val="tx1"/>
                </a:solidFill>
                <a:effectLst/>
                <a:latin typeface="+mn-lt"/>
                <a:ea typeface="+mn-ea"/>
                <a:cs typeface="+mn-cs"/>
              </a:rPr>
              <a:t> highlights include:</a:t>
            </a:r>
          </a:p>
          <a:p>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Enhanced transit shelters designed to improve safety and comfort</a:t>
            </a:r>
            <a:br>
              <a:rPr lang="en-US" dirty="0"/>
            </a:br>
            <a:r>
              <a:rPr lang="en-US" sz="1200" b="0" i="0" kern="1200" dirty="0">
                <a:solidFill>
                  <a:schemeClr val="tx1"/>
                </a:solidFill>
                <a:effectLst/>
                <a:latin typeface="+mn-lt"/>
                <a:ea typeface="+mn-ea"/>
                <a:cs typeface="+mn-cs"/>
              </a:rPr>
              <a:t>- Upgraded sidewalks widened from 5’ to 10’</a:t>
            </a:r>
            <a:br>
              <a:rPr lang="en-US" dirty="0"/>
            </a:br>
            <a:r>
              <a:rPr lang="en-US" sz="1200" b="0" i="0" kern="1200" dirty="0">
                <a:solidFill>
                  <a:schemeClr val="tx1"/>
                </a:solidFill>
                <a:effectLst/>
                <a:latin typeface="+mn-lt"/>
                <a:ea typeface="+mn-ea"/>
                <a:cs typeface="+mn-cs"/>
              </a:rPr>
              <a:t>- Shared bus-bike lanes</a:t>
            </a:r>
            <a:br>
              <a:rPr lang="en-US" dirty="0"/>
            </a:br>
            <a:r>
              <a:rPr lang="en-US" sz="1200" b="0" i="0" kern="1200" dirty="0">
                <a:solidFill>
                  <a:schemeClr val="tx1"/>
                </a:solidFill>
                <a:effectLst/>
                <a:latin typeface="+mn-lt"/>
                <a:ea typeface="+mn-ea"/>
                <a:cs typeface="+mn-cs"/>
              </a:rPr>
              <a:t>- Landscape enhancements, including a new raised, landscaped median</a:t>
            </a:r>
            <a:br>
              <a:rPr lang="en-US" dirty="0"/>
            </a:br>
            <a:r>
              <a:rPr lang="en-US" sz="1200" b="0" i="0" kern="1200" dirty="0">
                <a:solidFill>
                  <a:schemeClr val="tx1"/>
                </a:solidFill>
                <a:effectLst/>
                <a:latin typeface="+mn-lt"/>
                <a:ea typeface="+mn-ea"/>
                <a:cs typeface="+mn-cs"/>
              </a:rPr>
              <a:t>- Improvements to corridor lighting including new streetlights</a:t>
            </a:r>
            <a:br>
              <a:rPr lang="en-US" dirty="0"/>
            </a:br>
            <a:r>
              <a:rPr lang="en-US" sz="1200" b="0" i="0" kern="1200" dirty="0">
                <a:solidFill>
                  <a:schemeClr val="tx1"/>
                </a:solidFill>
                <a:effectLst/>
                <a:latin typeface="+mn-lt"/>
                <a:ea typeface="+mn-ea"/>
                <a:cs typeface="+mn-cs"/>
              </a:rPr>
              <a:t>- Expanded transit service with reduced wait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a:t>
            </a:r>
            <a:r>
              <a:rPr lang="en-US" sz="1200" kern="1200" baseline="0" dirty="0">
                <a:solidFill>
                  <a:schemeClr val="tx1"/>
                </a:solidFill>
                <a:effectLst/>
                <a:latin typeface="+mn-lt"/>
                <a:ea typeface="+mn-ea"/>
                <a:cs typeface="+mn-cs"/>
              </a:rPr>
              <a:t> recently we put out a survey asking for input on design concepts for the new transit shelters and shared bus-bike lanes and received over 3,000 responses from the survey. We found that 65% of people who took the survey agree that the proposed enhancements will improve Maryland Parkway, 28% were neutral, and only 7% did not feel this was an improvement to the corridor. </a:t>
            </a:r>
          </a:p>
          <a:p>
            <a:endParaRPr lang="en-US" sz="1200" kern="1200" baseline="0" dirty="0">
              <a:solidFill>
                <a:schemeClr val="tx1"/>
              </a:solidFill>
              <a:effectLst/>
              <a:latin typeface="+mn-lt"/>
              <a:ea typeface="+mn-ea"/>
              <a:cs typeface="+mn-cs"/>
            </a:endParaRP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BACKGROUND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RTC awarded a design contract to GCW Engineering in October 2020 and a pre‐construction services contract was awarded to Kiewit Infrastructure West in June 2021.</a:t>
            </a:r>
            <a:endParaRPr lang="en-US" sz="1200" dirty="0">
              <a:latin typeface="Arial" charset="0"/>
            </a:endParaRP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(Updated by MS on 7.14.22)</a:t>
            </a:r>
            <a:endParaRPr lang="en-US" sz="1400" b="1" kern="1200" dirty="0">
              <a:solidFill>
                <a:schemeClr val="tx1"/>
              </a:solidFill>
              <a:effectLst/>
              <a:latin typeface="+mn-lt"/>
              <a:ea typeface="+mn-ea"/>
              <a:cs typeface="+mn-cs"/>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FEFE2-F80D-440C-8250-89256E7E353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48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963" indent="-184963">
              <a:buFont typeface="Arial" panose="020B0604020202020204" pitchFamily="34" charset="0"/>
              <a:buChar char="•"/>
            </a:pPr>
            <a:r>
              <a:rPr lang="en-US" dirty="0"/>
              <a:t>A project that we have been working on for several years and is part of both On Board and Access 2050, is the Maryland Parkway </a:t>
            </a:r>
            <a:r>
              <a:rPr lang="en-US" b="0" strike="noStrike" baseline="0" dirty="0"/>
              <a:t>Bus Rapid Transit project</a:t>
            </a:r>
            <a:r>
              <a:rPr lang="en-US" dirty="0"/>
              <a:t>, which is one of our busiest transit routes in the system.</a:t>
            </a:r>
          </a:p>
          <a:p>
            <a:endParaRPr lang="en-US" dirty="0"/>
          </a:p>
          <a:p>
            <a:pPr marL="184963" indent="-184963">
              <a:buFont typeface="Arial" panose="020B0604020202020204" pitchFamily="34" charset="0"/>
              <a:buChar char="•"/>
            </a:pPr>
            <a:r>
              <a:rPr lang="en-US" dirty="0"/>
              <a:t>This is a vital corridor for the Las Vegas Valley, extending from the South Strip Transit Terminal </a:t>
            </a:r>
            <a:r>
              <a:rPr lang="en-US" b="0" dirty="0"/>
              <a:t>at its southernmost point</a:t>
            </a:r>
            <a:r>
              <a:rPr lang="en-US" dirty="0"/>
              <a:t>, to the Las Vegas Medical District </a:t>
            </a:r>
            <a:r>
              <a:rPr lang="en-US" b="0" dirty="0"/>
              <a:t>at its northernmost stop</a:t>
            </a:r>
            <a:r>
              <a:rPr lang="en-US" dirty="0"/>
              <a:t>. This corridor is home to 90,000 residents and 80,000 jobs and carries approximately 9,000 transit riders and 35,000 vehicles daily. It also includes 25 transit route connections, nine of which are </a:t>
            </a:r>
            <a:r>
              <a:rPr lang="en-US" b="0" dirty="0"/>
              <a:t>among</a:t>
            </a:r>
            <a:r>
              <a:rPr lang="en-US" dirty="0"/>
              <a:t> the busiest in the valley.</a:t>
            </a:r>
          </a:p>
          <a:p>
            <a:endParaRPr lang="en-US" dirty="0"/>
          </a:p>
          <a:p>
            <a:pPr marL="171450" indent="-171450">
              <a:buFont typeface="Arial" panose="020B0604020202020204" pitchFamily="34" charset="0"/>
              <a:buChar char="•"/>
            </a:pPr>
            <a:r>
              <a:rPr lang="en-US" dirty="0"/>
              <a:t>As we plan to redesign the roadway and implement bus rapid transit, some project highlights include:</a:t>
            </a:r>
          </a:p>
          <a:p>
            <a:pPr lvl="1"/>
            <a:r>
              <a:rPr lang="en-US" dirty="0"/>
              <a:t>- Enhanced transit shelters designed to improve safety and comfort</a:t>
            </a:r>
            <a:br>
              <a:rPr lang="en-US" dirty="0"/>
            </a:br>
            <a:r>
              <a:rPr lang="en-US" dirty="0"/>
              <a:t>- Upgraded sidewalks widened from 5’ to 10’</a:t>
            </a:r>
            <a:br>
              <a:rPr lang="en-US" dirty="0"/>
            </a:br>
            <a:r>
              <a:rPr lang="en-US" dirty="0"/>
              <a:t>- Shared bus-bike lanes</a:t>
            </a:r>
            <a:br>
              <a:rPr lang="en-US" dirty="0"/>
            </a:br>
            <a:r>
              <a:rPr lang="en-US" dirty="0"/>
              <a:t>- Landscape enhancements, including a new raised, landscaped median</a:t>
            </a:r>
            <a:br>
              <a:rPr lang="en-US" dirty="0"/>
            </a:br>
            <a:r>
              <a:rPr lang="en-US" dirty="0"/>
              <a:t>- Improvements to corridor lighting, including new streetlights</a:t>
            </a:r>
            <a:br>
              <a:rPr lang="en-US" dirty="0"/>
            </a:br>
            <a:r>
              <a:rPr lang="en-US" dirty="0"/>
              <a:t>- Expanded transit service with reduced wait times</a:t>
            </a:r>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16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April of this year, the RTC received nearly $150 million in grant funding from the Federal Transit Administration for the Maryland Parkway Bus Rapid Transit project. This key transportation project will add updated transit shelters, shared bus-bike lanes, widened sidewalks, and 15 new hydrogen fuel cell electric vehicles to a very busy corridor.</a:t>
            </a:r>
          </a:p>
          <a:p>
            <a:endParaRPr lang="en-US" dirty="0"/>
          </a:p>
          <a:p>
            <a:pPr marL="184963" indent="-184963">
              <a:buFont typeface="Arial" panose="020B0604020202020204" pitchFamily="34" charset="0"/>
              <a:buChar char="•"/>
            </a:pPr>
            <a:r>
              <a:rPr lang="en-US" dirty="0"/>
              <a:t>We are kicking off community and stakeholder engagement this month (May).</a:t>
            </a:r>
          </a:p>
          <a:p>
            <a:pPr marL="184963" indent="-184963">
              <a:buFont typeface="Arial" panose="020B0604020202020204" pitchFamily="34" charset="0"/>
              <a:buChar char="•"/>
            </a:pPr>
            <a:endParaRPr lang="en-US" dirty="0"/>
          </a:p>
          <a:p>
            <a:pPr marL="184963" indent="-184963">
              <a:buFont typeface="Arial" panose="020B0604020202020204" pitchFamily="34" charset="0"/>
              <a:buChar char="•"/>
            </a:pPr>
            <a:r>
              <a:rPr lang="en-US" dirty="0"/>
              <a:t>Construction is scheduled to break ground in August or September this year.</a:t>
            </a:r>
          </a:p>
          <a:p>
            <a:endParaRPr lang="en-US" dirty="0"/>
          </a:p>
          <a:p>
            <a:endParaRPr lang="en-US" dirty="0"/>
          </a:p>
          <a:p>
            <a:r>
              <a:rPr lang="en-US" b="1" u="sng" dirty="0"/>
              <a:t>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Maryland Parkway BRT project will span 13 miles from the South Strip Transit Terminal to the Las Vegas Medical District – a corridor that is home to 90,000 residents, 85,000 jobs and 9,000 daily transit rides. </a:t>
            </a:r>
          </a:p>
          <a:p>
            <a:endParaRPr lang="en-US" dirty="0"/>
          </a:p>
          <a:p>
            <a:r>
              <a:rPr lang="en-US" b="1" dirty="0"/>
              <a:t>PHOTO FROM LEFT: </a:t>
            </a:r>
          </a:p>
          <a:p>
            <a:r>
              <a:rPr lang="en-US" dirty="0"/>
              <a:t>Clark County Commissioner &amp; RTC Chairman Justin Jones, UNLV President Dr. Keith Whitfield, Federal Transit Administration Acting Administrator Veronica Vanterpool, Rep. Dina Titus (D-NV), Rep Steven Horsford (D-NV), RTC CEO M.J. Maynard, Las Vegas Councilman &amp; RTC Board Member Brian Knudsen and Clark County Chairman &amp; RTC Board Member Tick Segerblom.</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2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8">
              <a:lnSpc>
                <a:spcPct val="90000"/>
              </a:lnSpc>
              <a:spcBef>
                <a:spcPct val="0"/>
              </a:spcBef>
              <a:defRPr/>
            </a:pPr>
            <a:r>
              <a:rPr lang="en-US" sz="1200" b="1" dirty="0">
                <a:solidFill>
                  <a:schemeClr val="bg1"/>
                </a:solidFill>
                <a:latin typeface="Century Gothic" panose="020B0502020202020204" pitchFamily="34" charset="0"/>
                <a:cs typeface="Century Gothic"/>
              </a:rPr>
              <a:t>Completing</a:t>
            </a:r>
            <a:r>
              <a:rPr lang="en-US" sz="1200" b="1" baseline="0" dirty="0">
                <a:solidFill>
                  <a:schemeClr val="bg1"/>
                </a:solidFill>
                <a:latin typeface="Century Gothic" panose="020B0502020202020204" pitchFamily="34" charset="0"/>
                <a:cs typeface="Century Gothic"/>
              </a:rPr>
              <a:t> </a:t>
            </a:r>
            <a:r>
              <a:rPr lang="en-US" sz="1200" b="1" dirty="0">
                <a:solidFill>
                  <a:schemeClr val="bg1"/>
                </a:solidFill>
                <a:latin typeface="Century Gothic" panose="020B0502020202020204" pitchFamily="34" charset="0"/>
                <a:cs typeface="Century Gothic"/>
              </a:rPr>
              <a:t>Reimagine Boulder Highway</a:t>
            </a:r>
          </a:p>
          <a:p>
            <a:endParaRPr lang="en-US" dirty="0"/>
          </a:p>
        </p:txBody>
      </p:sp>
      <p:sp>
        <p:nvSpPr>
          <p:cNvPr id="4" name="Slide Number Placeholder 3"/>
          <p:cNvSpPr>
            <a:spLocks noGrp="1"/>
          </p:cNvSpPr>
          <p:nvPr>
            <p:ph type="sldNum" sz="quarter" idx="10"/>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D29C6203-A4A6-4F96-88A9-137E7DAB6B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05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Through this project, we’ll be working with NDOT, CC, CLV to accelerate projects in the northern half of the corridor (north of Tulip Falls). </a:t>
            </a:r>
          </a:p>
          <a:p>
            <a:endParaRPr lang="en-US" baseline="0" dirty="0"/>
          </a:p>
          <a:p>
            <a:r>
              <a:rPr lang="en-US" baseline="0" dirty="0"/>
              <a:t>Thru 1 project can address 10% of pedestrian fatalities in the state!</a:t>
            </a:r>
          </a:p>
          <a:p>
            <a:endParaRPr lang="en-US" baseline="0" dirty="0"/>
          </a:p>
          <a:p>
            <a:r>
              <a:rPr lang="en-US" b="1" baseline="0" dirty="0"/>
              <a:t>Identify complexities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2510" rtl="0" eaLnBrk="1" fontAlgn="auto" latinLnBrk="0" hangingPunct="1">
              <a:lnSpc>
                <a:spcPct val="100000"/>
              </a:lnSpc>
              <a:spcBef>
                <a:spcPts val="0"/>
              </a:spcBef>
              <a:spcAft>
                <a:spcPts val="0"/>
              </a:spcAft>
              <a:buClrTx/>
              <a:buSzTx/>
              <a:buFontTx/>
              <a:buNone/>
              <a:tabLst/>
              <a:defRPr/>
            </a:pPr>
            <a:fld id="{99524DF2-AF4E-44BC-B971-CAB29B56BA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51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649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Charleston RAISE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6203-A4A6-4F96-88A9-137E7DAB6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78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a:t>
            </a:r>
            <a:r>
              <a:rPr lang="en-US" baseline="0" dirty="0"/>
              <a:t> area: 17 miles long between Pavilion Center (to the west) and </a:t>
            </a:r>
            <a:r>
              <a:rPr lang="en-US" baseline="0" dirty="0" err="1"/>
              <a:t>Nellis</a:t>
            </a:r>
            <a:r>
              <a:rPr lang="en-US" baseline="0" dirty="0"/>
              <a:t> Blvd (to the east). </a:t>
            </a:r>
          </a:p>
          <a:p>
            <a:endParaRPr lang="en-US" baseline="0" dirty="0"/>
          </a:p>
          <a:p>
            <a:r>
              <a:rPr lang="en-US" baseline="0" dirty="0"/>
              <a:t>Rte. 206 runs along Charleston – has the region’s third highest ridership.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7EA0E-BCAE-4845-AA5D-B054E5272D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742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a:t>
            </a:r>
            <a:r>
              <a:rPr lang="en-US" baseline="0" dirty="0"/>
              <a:t> transportation options to determine what type of transit technology/transportation solution is best suited for the corridor and its transportation and community development needs.</a:t>
            </a:r>
          </a:p>
          <a:p>
            <a:endParaRPr lang="en-US" baseline="0" dirty="0"/>
          </a:p>
          <a:p>
            <a:r>
              <a:rPr lang="en-US" baseline="0" dirty="0"/>
              <a:t>Will look at a variety of transportation alternatives (from street car and light rail to BRT and emerging technologies). </a:t>
            </a:r>
          </a:p>
          <a:p>
            <a:endParaRPr lang="en-US" baseline="0" dirty="0"/>
          </a:p>
          <a:p>
            <a:r>
              <a:rPr lang="en-US" baseline="0" dirty="0"/>
              <a:t>Will result in a locally-preferred alternative. </a:t>
            </a:r>
          </a:p>
          <a:p>
            <a:endParaRPr lang="en-US" baseline="0" dirty="0"/>
          </a:p>
          <a:p>
            <a:r>
              <a:rPr lang="en-US" baseline="0" dirty="0"/>
              <a:t>The Alternatives Analysis is an important step toward applying for federal funding to implement/build the LPA.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7EA0E-BCAE-4845-AA5D-B054E5272D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19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RTC, our fundamental role is to connect people. You may know us for transit, roadways, or cycling, but we touch every cornerstone of this community: from the bus you take and the road your drive on, to the traffic light that maintains order, and the bike lanes and sidewalks that provide safe travel options.</a:t>
            </a:r>
          </a:p>
          <a:p>
            <a:endParaRPr lang="en-US" dirty="0"/>
          </a:p>
          <a:p>
            <a:r>
              <a:rPr lang="en-US" dirty="0"/>
              <a:t>So what does that look like?</a:t>
            </a:r>
          </a:p>
          <a:p>
            <a:endParaRPr lang="en-US" dirty="0"/>
          </a:p>
          <a:p>
            <a:r>
              <a:rPr lang="en-US" dirty="0"/>
              <a:t>The RTC is the regional planning agency, otherwise known as the Metropolitan Planning Organization (MPO), and we work with all the local jurisdictions to fund and plan roadways.</a:t>
            </a:r>
          </a:p>
          <a:p>
            <a:endParaRPr lang="en-US" dirty="0"/>
          </a:p>
          <a:p>
            <a:r>
              <a:rPr lang="en-US" dirty="0"/>
              <a:t>We are the transit provider for the region. And we are responsible for traffic management, coordinating traffic signals, dynamic message signs and ramp meters.</a:t>
            </a:r>
          </a:p>
          <a:p>
            <a:endParaRPr lang="en-US" dirty="0"/>
          </a:p>
          <a:p>
            <a:r>
              <a:rPr lang="en-US" dirty="0"/>
              <a:t>Finally, we oversee the bike share system in downtown Las Vegas, among other cycling initiatives.</a:t>
            </a:r>
          </a:p>
          <a:p>
            <a:endParaRPr lang="en-US" dirty="0"/>
          </a:p>
          <a:p>
            <a:r>
              <a:rPr lang="en-US" dirty="0"/>
              <a:t>We are unique with all of these operations under one roof, and that enables us to be more efficient and effective as the transportation agency for Southern Nevada.</a:t>
            </a:r>
          </a:p>
          <a:p>
            <a:endParaRPr lang="en-US" dirty="0"/>
          </a:p>
        </p:txBody>
      </p:sp>
    </p:spTree>
    <p:extLst>
      <p:ext uri="{BB962C8B-B14F-4D97-AF65-F5344CB8AC3E}">
        <p14:creationId xmlns:p14="http://schemas.microsoft.com/office/powerpoint/2010/main" val="1699543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6BF6-82A3-A991-C2AF-4C5FB5E1F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829B8-DD10-34E8-3D9E-7E04E8299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BDF17-70DE-7C7B-3DE1-24A1AB8CD688}"/>
              </a:ext>
            </a:extLst>
          </p:cNvPr>
          <p:cNvSpPr>
            <a:spLocks noGrp="1"/>
          </p:cNvSpPr>
          <p:nvPr>
            <p:ph type="body" idx="1"/>
          </p:nvPr>
        </p:nvSpPr>
        <p:spPr/>
        <p:txBody>
          <a:bodyPr/>
          <a:lstStyle/>
          <a:p>
            <a:r>
              <a:rPr lang="en-US" b="1" dirty="0"/>
              <a:t>Charleston RAISE</a:t>
            </a:r>
          </a:p>
        </p:txBody>
      </p:sp>
      <p:sp>
        <p:nvSpPr>
          <p:cNvPr id="4" name="Slide Number Placeholder 3">
            <a:extLst>
              <a:ext uri="{FF2B5EF4-FFF2-40B4-BE49-F238E27FC236}">
                <a16:creationId xmlns:a16="http://schemas.microsoft.com/office/drawing/2014/main" id="{86CEE5EB-5401-CC16-6814-27A7B880EB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6203-A4A6-4F96-88A9-137E7DAB6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14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FA37-E4BE-7E68-213A-2E63C856B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379C0-F443-59C9-ADD3-991F3CB6A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C8CF1-0EE1-5DFB-DAC0-D72D190C3B07}"/>
              </a:ext>
            </a:extLst>
          </p:cNvPr>
          <p:cNvSpPr>
            <a:spLocks noGrp="1"/>
          </p:cNvSpPr>
          <p:nvPr>
            <p:ph type="body" idx="1"/>
          </p:nvPr>
        </p:nvSpPr>
        <p:spPr/>
        <p:txBody>
          <a:bodyPr/>
          <a:lstStyle/>
          <a:p>
            <a:r>
              <a:rPr lang="en-US" b="1" dirty="0"/>
              <a:t>Charleston RAISE</a:t>
            </a:r>
          </a:p>
        </p:txBody>
      </p:sp>
      <p:sp>
        <p:nvSpPr>
          <p:cNvPr id="4" name="Slide Number Placeholder 3">
            <a:extLst>
              <a:ext uri="{FF2B5EF4-FFF2-40B4-BE49-F238E27FC236}">
                <a16:creationId xmlns:a16="http://schemas.microsoft.com/office/drawing/2014/main" id="{C3B84B12-A869-5D64-464A-8B9B3C38C50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6203-A4A6-4F96-88A9-137E7DAB6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593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8667-271D-4448-2024-C39D67936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D6BA4-F73B-29F0-A9BD-5D9110DF1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24D85-E08B-4CCA-C2F3-EF4254A87599}"/>
              </a:ext>
            </a:extLst>
          </p:cNvPr>
          <p:cNvSpPr>
            <a:spLocks noGrp="1"/>
          </p:cNvSpPr>
          <p:nvPr>
            <p:ph type="body" idx="1"/>
          </p:nvPr>
        </p:nvSpPr>
        <p:spPr/>
        <p:txBody>
          <a:bodyPr/>
          <a:lstStyle/>
          <a:p>
            <a:r>
              <a:rPr lang="en-US" b="1" dirty="0"/>
              <a:t>Charleston RAISE</a:t>
            </a:r>
          </a:p>
        </p:txBody>
      </p:sp>
      <p:sp>
        <p:nvSpPr>
          <p:cNvPr id="4" name="Slide Number Placeholder 3">
            <a:extLst>
              <a:ext uri="{FF2B5EF4-FFF2-40B4-BE49-F238E27FC236}">
                <a16:creationId xmlns:a16="http://schemas.microsoft.com/office/drawing/2014/main" id="{D07D778C-B517-D11B-699B-2924A1E849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6203-A4A6-4F96-88A9-137E7DAB6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17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60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RTC originally</a:t>
            </a:r>
            <a:r>
              <a:rPr lang="en-US" baseline="0" dirty="0"/>
              <a:t> </a:t>
            </a:r>
            <a:r>
              <a:rPr lang="en-US" dirty="0"/>
              <a:t>launched</a:t>
            </a:r>
            <a:r>
              <a:rPr lang="en-US" baseline="0" dirty="0"/>
              <a:t> the Seeing Orange website in 2015 as a one-stop location for our community to access information on construction zones and longer-term project information. We gave the website a facelift and new tools earlier this year, and it now includes l</a:t>
            </a:r>
            <a:r>
              <a:rPr lang="en-US" sz="1200" kern="1200" dirty="0">
                <a:solidFill>
                  <a:schemeClr val="tx1"/>
                </a:solidFill>
                <a:effectLst/>
                <a:latin typeface="+mn-lt"/>
                <a:ea typeface="+mn-ea"/>
                <a:cs typeface="+mn-cs"/>
              </a:rPr>
              <a:t>inks to real-time traffic alerts, transit rider alerts and detours, and special event information and impacts.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promoting the updated website through digital advertising, print advertising, and out-of-home advertising, as you see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4AC9D-4E34-4ECA-8161-394429F673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0AC6F8B-CE17-1789-69BF-FAF1E459A7D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862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your time and I am available to answer any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088" rtl="0" eaLnBrk="1" fontAlgn="auto" latinLnBrk="0" hangingPunct="1">
              <a:lnSpc>
                <a:spcPct val="100000"/>
              </a:lnSpc>
              <a:spcBef>
                <a:spcPts val="0"/>
              </a:spcBef>
              <a:spcAft>
                <a:spcPts val="0"/>
              </a:spcAft>
              <a:buClrTx/>
              <a:buSzTx/>
              <a:buFontTx/>
              <a:buNone/>
              <a:tabLst/>
              <a:defRPr/>
            </a:pPr>
            <a:fld id="{99524DF2-AF4E-44BC-B971-CAB29B56BAD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08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32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DE3B3-C437-41D2-858E-09B2EEFFA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7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closed on 3/31 – RTC used a combination of digital and in-person engagement to invite residents to visit the virtual public meeting take the brief survey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DE3B3-C437-41D2-858E-09B2EEFFA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26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closed on 3/31 – results are being analyzed (Safety and transit are the top two priorities for survey participants)</a:t>
            </a:r>
          </a:p>
          <a:p>
            <a:endParaRPr lang="en-US" dirty="0"/>
          </a:p>
          <a:p>
            <a:r>
              <a:rPr lang="en-US" dirty="0"/>
              <a:t>Highlight the Project Benefits Calculator – that CFP submittals are in that process at this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DE3B3-C437-41D2-858E-09B2EEFFA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Notation that values and goals came out of community and stakeholder input. </a:t>
            </a:r>
          </a:p>
          <a:p>
            <a:endParaRPr lang="en-US" dirty="0"/>
          </a:p>
          <a:p>
            <a:r>
              <a:rPr lang="en-US" dirty="0"/>
              <a:t>Workshops held, virtual and in person. Well attended and valuable input received.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DE3B3-C437-41D2-858E-09B2EEFFA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93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Highlight the Project Benefits Calculator – that CFP submittals are in that process at this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Raleway Medium" pitchFamily="2" charset="0"/>
                <a:ea typeface="Calibri" panose="020F0502020204030204" pitchFamily="34" charset="0"/>
                <a:cs typeface="Calibri" panose="020F0502020204030204" pitchFamily="34" charset="0"/>
              </a:rPr>
              <a:t>RTP includes projects of regional significance, regardless of funding source.</a:t>
            </a:r>
            <a:endParaRPr lang="en-US" sz="1200" dirty="0">
              <a:solidFill>
                <a:schemeClr val="tx2"/>
              </a:solidFill>
              <a:effectLst/>
              <a:latin typeface="Raleway Medium"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Raleway Medium" pitchFamily="2"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Raleway Medium" pitchFamily="2"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Raleway Medium" pitchFamily="2" charset="0"/>
                <a:ea typeface="Times New Roman" panose="02020603050405020304" pitchFamily="18" charset="0"/>
                <a:cs typeface="Calibri" panose="020F0502020204030204" pitchFamily="34" charset="0"/>
              </a:rPr>
              <a:t>P</a:t>
            </a:r>
            <a:r>
              <a:rPr lang="en-US" sz="1200" dirty="0">
                <a:solidFill>
                  <a:schemeClr val="tx2"/>
                </a:solidFill>
                <a:effectLst/>
                <a:latin typeface="Raleway Medium" pitchFamily="2" charset="0"/>
                <a:ea typeface="Times New Roman" panose="02020603050405020304" pitchFamily="18" charset="0"/>
                <a:cs typeface="Calibri" panose="020F0502020204030204" pitchFamily="34" charset="0"/>
              </a:rPr>
              <a:t>rojects </a:t>
            </a:r>
            <a:r>
              <a:rPr lang="en-US" sz="1200" dirty="0">
                <a:solidFill>
                  <a:schemeClr val="tx2"/>
                </a:solidFill>
                <a:latin typeface="Raleway Medium" pitchFamily="2" charset="0"/>
                <a:ea typeface="Times New Roman" panose="02020603050405020304" pitchFamily="18" charset="0"/>
                <a:cs typeface="Calibri" panose="020F0502020204030204" pitchFamily="34" charset="0"/>
              </a:rPr>
              <a:t>receiving federal funds must be included in the RTP, regardless of the amount of federal funds</a:t>
            </a:r>
            <a:r>
              <a:rPr lang="en-US" sz="1200" dirty="0">
                <a:solidFill>
                  <a:schemeClr val="tx2"/>
                </a:solidFill>
                <a:effectLst/>
                <a:latin typeface="Raleway Medium" pitchFamily="2" charset="0"/>
                <a:ea typeface="Times New Roman" panose="02020603050405020304" pitchFamily="18"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DE3B3-C437-41D2-858E-09B2EEFFA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3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work and initial plan development are in progress. </a:t>
            </a:r>
          </a:p>
          <a:p>
            <a:endParaRPr lang="en-US" dirty="0"/>
          </a:p>
          <a:p>
            <a:r>
              <a:rPr lang="en-US" dirty="0"/>
              <a:t>Will be back in for another round of public input in late Summer early Fall.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DE3B3-C437-41D2-858E-09B2EEFFA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24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f61221ed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f61221ed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u="none" dirty="0">
                <a:latin typeface="+mn-lt"/>
              </a:rPr>
              <a:t>Regional Planning work typically falls into 3 areas: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u="none" dirty="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u="none" dirty="0">
                <a:latin typeface="+mn-lt"/>
              </a:rPr>
              <a:t>First, we are focused on meeting new federal requirements.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u="none" dirty="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u="none" dirty="0">
                <a:latin typeface="+mn-lt"/>
              </a:rPr>
              <a:t>Second, we provide technical assistance to address regional-scale planning challenges or gaps. Examples include extreme heat, housing, and transportation grants coordination.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u="none" dirty="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u="none" dirty="0">
                <a:latin typeface="+mn-lt"/>
              </a:rPr>
              <a:t>Lastly, we provide leadership in a few areas previously led by the Southern Nevada Regional Planning Coalition (SNRPC):</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u="none" dirty="0">
                <a:latin typeface="+mn-lt"/>
              </a:rPr>
              <a:t>This includes facilitation of the Regional Open Space and Trails Workgroup. </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u="none" dirty="0">
                <a:latin typeface="+mn-lt"/>
              </a:rPr>
              <a:t>We also work with SNWA to develop annual population projections. </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u="none" dirty="0">
                <a:latin typeface="+mn-lt"/>
              </a:rPr>
              <a:t>At the heart of our work, is administering the Southern Nevada Strong regional plan.  </a:t>
            </a: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Barlow" panose="00000500000000000000" pitchFamily="2" charset="0"/>
            </a:endParaRPr>
          </a:p>
        </p:txBody>
      </p:sp>
    </p:spTree>
    <p:extLst>
      <p:ext uri="{BB962C8B-B14F-4D97-AF65-F5344CB8AC3E}">
        <p14:creationId xmlns:p14="http://schemas.microsoft.com/office/powerpoint/2010/main" val="204191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561A8-C267-4E64-273A-267416D1E3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03673-60E9-8DAC-1940-748958D52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EA5D7F-D300-DA2F-31D1-BB3CC708BD37}"/>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5" name="Footer Placeholder 4">
            <a:extLst>
              <a:ext uri="{FF2B5EF4-FFF2-40B4-BE49-F238E27FC236}">
                <a16:creationId xmlns:a16="http://schemas.microsoft.com/office/drawing/2014/main" id="{F5042B4E-BEDD-5109-61FD-02262F1B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B3998-B435-F0D7-55BA-5E1ACB4E4BE1}"/>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113366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E4C3-C7D7-DF2B-19C0-CA70F921F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65038E-B3A9-22D1-5EBD-7C66913DCF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F2164-B8A4-CC6D-9BFE-049B7DE9ED25}"/>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5" name="Footer Placeholder 4">
            <a:extLst>
              <a:ext uri="{FF2B5EF4-FFF2-40B4-BE49-F238E27FC236}">
                <a16:creationId xmlns:a16="http://schemas.microsoft.com/office/drawing/2014/main" id="{95842248-CA57-7E15-C660-333892FF6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A108C-9F22-3173-97AD-6E467021032E}"/>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309638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D8BDAA-8027-9FAF-FE49-7E3EDF4104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D8E8E-F387-A819-BF71-DA9F222250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AD385-C139-CE5F-A404-FFDC1496836E}"/>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5" name="Footer Placeholder 4">
            <a:extLst>
              <a:ext uri="{FF2B5EF4-FFF2-40B4-BE49-F238E27FC236}">
                <a16:creationId xmlns:a16="http://schemas.microsoft.com/office/drawing/2014/main" id="{7A4C25E0-F190-1B70-0437-9A1856D7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4D5B5-AFF5-E8DE-1246-5B32BFEDB873}"/>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280784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endParaRPr lang="en-US" dirty="0"/>
          </a:p>
        </p:txBody>
      </p:sp>
    </p:spTree>
    <p:extLst>
      <p:ext uri="{BB962C8B-B14F-4D97-AF65-F5344CB8AC3E}">
        <p14:creationId xmlns:p14="http://schemas.microsoft.com/office/powerpoint/2010/main" val="262435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531622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pening/Closing Slide -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4FBD-291C-04B1-59F7-E3F5CB3DCBFD}"/>
              </a:ext>
            </a:extLst>
          </p:cNvPr>
          <p:cNvSpPr>
            <a:spLocks noGrp="1"/>
          </p:cNvSpPr>
          <p:nvPr>
            <p:ph type="title" hasCustomPrompt="1"/>
          </p:nvPr>
        </p:nvSpPr>
        <p:spPr>
          <a:xfrm>
            <a:off x="914400" y="3756989"/>
            <a:ext cx="6848061" cy="1351723"/>
          </a:xfrm>
          <a:prstGeom prst="rect">
            <a:avLst/>
          </a:prstGeom>
        </p:spPr>
        <p:txBody>
          <a:bodyPr/>
          <a:lstStyle>
            <a:lvl1pPr marL="0" algn="l" defTabSz="914400" rtl="0" eaLnBrk="1" latinLnBrk="0" hangingPunct="1">
              <a:defRPr lang="en-US" sz="48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2508765860"/>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Closing Slide -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4FBD-291C-04B1-59F7-E3F5CB3DCBFD}"/>
              </a:ext>
            </a:extLst>
          </p:cNvPr>
          <p:cNvSpPr>
            <a:spLocks noGrp="1"/>
          </p:cNvSpPr>
          <p:nvPr>
            <p:ph type="title" hasCustomPrompt="1"/>
          </p:nvPr>
        </p:nvSpPr>
        <p:spPr>
          <a:xfrm>
            <a:off x="914400" y="3756989"/>
            <a:ext cx="6848061" cy="1351723"/>
          </a:xfrm>
          <a:prstGeom prst="rect">
            <a:avLst/>
          </a:prstGeom>
        </p:spPr>
        <p:txBody>
          <a:bodyPr/>
          <a:lstStyle>
            <a:lvl1pPr marL="0" algn="l" defTabSz="914400" rtl="0" eaLnBrk="1" latinLnBrk="0" hangingPunct="1">
              <a:defRPr lang="en-US" sz="48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3797766444"/>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ing/Closing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40458B-7A78-023B-59EB-DA8752C4A52E}"/>
              </a:ext>
            </a:extLst>
          </p:cNvPr>
          <p:cNvSpPr>
            <a:spLocks noGrp="1"/>
          </p:cNvSpPr>
          <p:nvPr>
            <p:ph type="title" hasCustomPrompt="1"/>
          </p:nvPr>
        </p:nvSpPr>
        <p:spPr>
          <a:xfrm>
            <a:off x="198780" y="198780"/>
            <a:ext cx="11993220" cy="569153"/>
          </a:xfrm>
          <a:prstGeom prst="rect">
            <a:avLst/>
          </a:prstGeom>
        </p:spPr>
        <p:txBody>
          <a:bodyPr/>
          <a:lstStyle>
            <a:lvl1pPr marL="0" algn="l" defTabSz="914400" rtl="0" eaLnBrk="1" latinLnBrk="0" hangingPunct="1">
              <a:defRPr lang="en-US" sz="36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4207043422"/>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FADEE5E-0C5E-45D9-3FB2-4C23EE4DE88B}"/>
              </a:ext>
            </a:extLst>
          </p:cNvPr>
          <p:cNvSpPr>
            <a:spLocks noGrp="1"/>
          </p:cNvSpPr>
          <p:nvPr>
            <p:ph sz="half" idx="1"/>
          </p:nvPr>
        </p:nvSpPr>
        <p:spPr>
          <a:xfrm>
            <a:off x="4422913" y="1129886"/>
            <a:ext cx="7325139" cy="4351338"/>
          </a:xfrm>
          <a:prstGeom prst="rect">
            <a:avLst/>
          </a:prstGeom>
        </p:spPr>
        <p:txBody>
          <a:bodyPr/>
          <a:lstStyle>
            <a:lvl1pPr>
              <a:buClr>
                <a:schemeClr val="tx1">
                  <a:lumMod val="50000"/>
                </a:schemeClr>
              </a:buClr>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p:txBody>
      </p:sp>
      <p:sp>
        <p:nvSpPr>
          <p:cNvPr id="7" name="Content Placeholder 2">
            <a:extLst>
              <a:ext uri="{FF2B5EF4-FFF2-40B4-BE49-F238E27FC236}">
                <a16:creationId xmlns:a16="http://schemas.microsoft.com/office/drawing/2014/main" id="{A154542B-E1E8-82B6-E096-A36AA1006E31}"/>
              </a:ext>
            </a:extLst>
          </p:cNvPr>
          <p:cNvSpPr>
            <a:spLocks noGrp="1"/>
          </p:cNvSpPr>
          <p:nvPr>
            <p:ph sz="half" idx="10"/>
          </p:nvPr>
        </p:nvSpPr>
        <p:spPr>
          <a:xfrm>
            <a:off x="198780" y="1129886"/>
            <a:ext cx="4015409" cy="4351338"/>
          </a:xfrm>
          <a:prstGeom prst="rect">
            <a:avLst/>
          </a:prstGeom>
        </p:spPr>
        <p:txBody>
          <a:bodyPr/>
          <a:lstStyle>
            <a:lvl1pPr marL="0" indent="0">
              <a:buClr>
                <a:schemeClr val="tx1">
                  <a:lumMod val="50000"/>
                </a:schemeClr>
              </a:buClr>
              <a:buNone/>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endParaRPr lang="en-US" dirty="0"/>
          </a:p>
        </p:txBody>
      </p:sp>
      <p:sp>
        <p:nvSpPr>
          <p:cNvPr id="2" name="Title 1">
            <a:extLst>
              <a:ext uri="{FF2B5EF4-FFF2-40B4-BE49-F238E27FC236}">
                <a16:creationId xmlns:a16="http://schemas.microsoft.com/office/drawing/2014/main" id="{C7D3804E-70B9-A6B3-F3B9-F4F48E43E774}"/>
              </a:ext>
            </a:extLst>
          </p:cNvPr>
          <p:cNvSpPr>
            <a:spLocks noGrp="1"/>
          </p:cNvSpPr>
          <p:nvPr>
            <p:ph type="title" hasCustomPrompt="1"/>
          </p:nvPr>
        </p:nvSpPr>
        <p:spPr>
          <a:xfrm>
            <a:off x="198780" y="198780"/>
            <a:ext cx="11993220" cy="569153"/>
          </a:xfrm>
          <a:prstGeom prst="rect">
            <a:avLst/>
          </a:prstGeom>
        </p:spPr>
        <p:txBody>
          <a:bodyPr/>
          <a:lstStyle>
            <a:lvl1pPr marL="0" algn="l" defTabSz="914400" rtl="0" eaLnBrk="1" latinLnBrk="0" hangingPunct="1">
              <a:defRPr lang="en-US" sz="36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281986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CEBEB-42D8-7D37-E798-056B6AF31EB6}"/>
              </a:ext>
            </a:extLst>
          </p:cNvPr>
          <p:cNvSpPr>
            <a:spLocks noGrp="1"/>
          </p:cNvSpPr>
          <p:nvPr>
            <p:ph sz="half" idx="1"/>
          </p:nvPr>
        </p:nvSpPr>
        <p:spPr>
          <a:xfrm>
            <a:off x="198780" y="1129886"/>
            <a:ext cx="5685185" cy="4351338"/>
          </a:xfrm>
          <a:prstGeom prst="rect">
            <a:avLst/>
          </a:prstGeom>
        </p:spPr>
        <p:txBody>
          <a:bodyPr/>
          <a:lstStyle>
            <a:lvl1pPr>
              <a:buClr>
                <a:schemeClr val="tx1">
                  <a:lumMod val="50000"/>
                </a:schemeClr>
              </a:buClr>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p:txBody>
      </p:sp>
      <p:sp>
        <p:nvSpPr>
          <p:cNvPr id="6" name="Content Placeholder 2">
            <a:extLst>
              <a:ext uri="{FF2B5EF4-FFF2-40B4-BE49-F238E27FC236}">
                <a16:creationId xmlns:a16="http://schemas.microsoft.com/office/drawing/2014/main" id="{851A9A20-2125-3490-1BF2-B75F9C66FAC2}"/>
              </a:ext>
            </a:extLst>
          </p:cNvPr>
          <p:cNvSpPr>
            <a:spLocks noGrp="1"/>
          </p:cNvSpPr>
          <p:nvPr>
            <p:ph sz="half" idx="10"/>
          </p:nvPr>
        </p:nvSpPr>
        <p:spPr>
          <a:xfrm>
            <a:off x="6096000" y="1129886"/>
            <a:ext cx="5685185" cy="4351338"/>
          </a:xfrm>
          <a:prstGeom prst="rect">
            <a:avLst/>
          </a:prstGeom>
        </p:spPr>
        <p:txBody>
          <a:bodyPr/>
          <a:lstStyle>
            <a:lvl1pPr>
              <a:buClr>
                <a:schemeClr val="tx1">
                  <a:lumMod val="50000"/>
                </a:schemeClr>
              </a:buClr>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p:txBody>
      </p:sp>
      <p:sp>
        <p:nvSpPr>
          <p:cNvPr id="2" name="Title 1">
            <a:extLst>
              <a:ext uri="{FF2B5EF4-FFF2-40B4-BE49-F238E27FC236}">
                <a16:creationId xmlns:a16="http://schemas.microsoft.com/office/drawing/2014/main" id="{2F64761E-2C80-672D-F800-76BACF1576BF}"/>
              </a:ext>
            </a:extLst>
          </p:cNvPr>
          <p:cNvSpPr>
            <a:spLocks noGrp="1"/>
          </p:cNvSpPr>
          <p:nvPr>
            <p:ph type="title" hasCustomPrompt="1"/>
          </p:nvPr>
        </p:nvSpPr>
        <p:spPr>
          <a:xfrm>
            <a:off x="198780" y="198780"/>
            <a:ext cx="11993220" cy="569153"/>
          </a:xfrm>
          <a:prstGeom prst="rect">
            <a:avLst/>
          </a:prstGeom>
        </p:spPr>
        <p:txBody>
          <a:bodyPr/>
          <a:lstStyle>
            <a:lvl1pPr marL="0" algn="l" defTabSz="914400" rtl="0" eaLnBrk="1" latinLnBrk="0" hangingPunct="1">
              <a:defRPr lang="en-US" sz="36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3473000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FD8220-4E4F-49E0-B2F3-BC84C859B83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80260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341E-2336-CA46-961D-C7DDB2749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38067-EC6D-9DD2-8158-1A93D3CDB6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B9A37-7563-920F-690C-7E8F7BE2CC30}"/>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5" name="Footer Placeholder 4">
            <a:extLst>
              <a:ext uri="{FF2B5EF4-FFF2-40B4-BE49-F238E27FC236}">
                <a16:creationId xmlns:a16="http://schemas.microsoft.com/office/drawing/2014/main" id="{2A9A68B2-D12A-640F-1FC0-C5D6308BE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85046-00E5-B005-955A-D5FD204EC6F0}"/>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3522036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D8220-4E4F-49E0-B2F3-BC84C859B83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125491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FD8220-4E4F-49E0-B2F3-BC84C859B83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48379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FD8220-4E4F-49E0-B2F3-BC84C859B83F}"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2931360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FD8220-4E4F-49E0-B2F3-BC84C859B83F}"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1699097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FD8220-4E4F-49E0-B2F3-BC84C859B83F}"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261793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D8220-4E4F-49E0-B2F3-BC84C859B83F}"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3546787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FD8220-4E4F-49E0-B2F3-BC84C859B83F}"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2475022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FD8220-4E4F-49E0-B2F3-BC84C859B83F}"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3430475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D8220-4E4F-49E0-B2F3-BC84C859B83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515004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D8220-4E4F-49E0-B2F3-BC84C859B83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A8EC2-2973-41B4-9D38-5EAA4B1E0DA1}" type="slidenum">
              <a:rPr lang="en-US" smtClean="0"/>
              <a:t>‹#›</a:t>
            </a:fld>
            <a:endParaRPr lang="en-US"/>
          </a:p>
        </p:txBody>
      </p:sp>
    </p:spTree>
    <p:extLst>
      <p:ext uri="{BB962C8B-B14F-4D97-AF65-F5344CB8AC3E}">
        <p14:creationId xmlns:p14="http://schemas.microsoft.com/office/powerpoint/2010/main" val="117558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9692-882B-6F49-FBF1-AC70121219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E96D60-6627-A199-34DF-9153BDA246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D48D6-5610-D6F2-1532-41B137EA4616}"/>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5" name="Footer Placeholder 4">
            <a:extLst>
              <a:ext uri="{FF2B5EF4-FFF2-40B4-BE49-F238E27FC236}">
                <a16:creationId xmlns:a16="http://schemas.microsoft.com/office/drawing/2014/main" id="{FDE8CCFB-B5C5-A87E-B01C-E1BAEDF04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1C48B-D77D-9607-89BF-81D582F933FE}"/>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1599266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52F1E5AD-012B-274C-AC3B-A0337CF9B2AC}"/>
              </a:ext>
            </a:extLst>
          </p:cNvPr>
          <p:cNvSpPr/>
          <p:nvPr userDrawn="1"/>
        </p:nvSpPr>
        <p:spPr bwMode="auto">
          <a:xfrm rot="5400000">
            <a:off x="-149218" y="868815"/>
            <a:ext cx="706868" cy="408433"/>
          </a:xfrm>
          <a:prstGeom prst="triangle">
            <a:avLst/>
          </a:prstGeom>
          <a:solidFill>
            <a:schemeClr val="accent3"/>
          </a:solidFill>
          <a:ln>
            <a:noFill/>
          </a:ln>
          <a:effectLst/>
        </p:spPr>
        <p:txBody>
          <a:bodyPr wrap="none" rtlCol="0" anchor="ctr"/>
          <a:lstStyle/>
          <a:p>
            <a:pPr algn="ctr"/>
            <a:endParaRPr lang="en-US" sz="3264" b="0" i="0" dirty="0" err="1">
              <a:solidFill>
                <a:schemeClr val="bg1"/>
              </a:solidFill>
              <a:latin typeface="Proxima Nova Light" panose="02000506030000020004" pitchFamily="2" charset="0"/>
              <a:ea typeface="Human Sans ExtraLight" charset="0"/>
              <a:cs typeface="Human Sans ExtraLight" charset="0"/>
            </a:endParaRPr>
          </a:p>
        </p:txBody>
      </p:sp>
      <p:sp>
        <p:nvSpPr>
          <p:cNvPr id="11" name="Text Placeholder 10">
            <a:extLst>
              <a:ext uri="{FF2B5EF4-FFF2-40B4-BE49-F238E27FC236}">
                <a16:creationId xmlns:a16="http://schemas.microsoft.com/office/drawing/2014/main" id="{7AB22D8E-A8E2-C52B-9244-5EFD11FFBAA1}"/>
              </a:ext>
            </a:extLst>
          </p:cNvPr>
          <p:cNvSpPr>
            <a:spLocks noGrp="1"/>
          </p:cNvSpPr>
          <p:nvPr>
            <p:ph type="body" sz="quarter" idx="10"/>
          </p:nvPr>
        </p:nvSpPr>
        <p:spPr>
          <a:xfrm>
            <a:off x="601887" y="1589769"/>
            <a:ext cx="11128684" cy="4272553"/>
          </a:xfrm>
        </p:spPr>
        <p:txBody>
          <a:bodyPr/>
          <a:lstStyle>
            <a:lvl1pPr>
              <a:defRPr sz="2400"/>
            </a:lvl1pPr>
            <a:lvl2pPr>
              <a:defRPr sz="2400"/>
            </a:lvl2pPr>
            <a:lvl3pPr>
              <a:defRPr sz="2160"/>
            </a:lvl3pPr>
            <a:lvl4pPr>
              <a:defRPr sz="168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a:extLst>
              <a:ext uri="{FF2B5EF4-FFF2-40B4-BE49-F238E27FC236}">
                <a16:creationId xmlns:a16="http://schemas.microsoft.com/office/drawing/2014/main" id="{7C631B02-4961-B0FC-FCCD-1F0A60B710D1}"/>
              </a:ext>
            </a:extLst>
          </p:cNvPr>
          <p:cNvSpPr>
            <a:spLocks noGrp="1"/>
          </p:cNvSpPr>
          <p:nvPr>
            <p:ph type="title"/>
          </p:nvPr>
        </p:nvSpPr>
        <p:spPr>
          <a:xfrm>
            <a:off x="613827" y="626835"/>
            <a:ext cx="11116741" cy="887866"/>
          </a:xfrm>
          <a:prstGeom prst="rect">
            <a:avLst/>
          </a:prstGeom>
        </p:spPr>
        <p:txBody>
          <a:bodyPr anchor="ctr"/>
          <a:lstStyle>
            <a:lvl1pPr>
              <a:defRPr sz="5280"/>
            </a:lvl1pPr>
          </a:lstStyle>
          <a:p>
            <a:r>
              <a:rPr lang="en-US" dirty="0"/>
              <a:t>Click to edit Master title style</a:t>
            </a:r>
          </a:p>
        </p:txBody>
      </p:sp>
      <p:sp>
        <p:nvSpPr>
          <p:cNvPr id="22" name="Text Placeholder 10">
            <a:extLst>
              <a:ext uri="{FF2B5EF4-FFF2-40B4-BE49-F238E27FC236}">
                <a16:creationId xmlns:a16="http://schemas.microsoft.com/office/drawing/2014/main" id="{58485737-FF3D-A58D-9966-15C58CCBED8B}"/>
              </a:ext>
            </a:extLst>
          </p:cNvPr>
          <p:cNvSpPr>
            <a:spLocks noGrp="1"/>
          </p:cNvSpPr>
          <p:nvPr>
            <p:ph type="body" sz="quarter" idx="11" hasCustomPrompt="1"/>
          </p:nvPr>
        </p:nvSpPr>
        <p:spPr>
          <a:xfrm>
            <a:off x="613828" y="375297"/>
            <a:ext cx="8679185" cy="173612"/>
          </a:xfrm>
        </p:spPr>
        <p:txBody>
          <a:bodyPr/>
          <a:lstStyle>
            <a:lvl1pPr>
              <a:defRPr sz="1680">
                <a:solidFill>
                  <a:schemeClr val="accent2"/>
                </a:solidFill>
              </a:defRPr>
            </a:lvl1pPr>
            <a:lvl2pPr>
              <a:defRPr sz="2176"/>
            </a:lvl2pPr>
            <a:lvl3pPr>
              <a:defRPr sz="1904"/>
            </a:lvl3pPr>
            <a:lvl4pPr>
              <a:defRPr sz="1632"/>
            </a:lvl4pPr>
            <a:lvl5pPr>
              <a:defRPr sz="1496"/>
            </a:lvl5pPr>
          </a:lstStyle>
          <a:p>
            <a:pPr lvl="0"/>
            <a:r>
              <a:rPr lang="en-US" dirty="0"/>
              <a:t>ON BOARD | MOBILITY PLAN FOR SOUTHERN NEVADA</a:t>
            </a:r>
          </a:p>
        </p:txBody>
      </p:sp>
      <p:sp>
        <p:nvSpPr>
          <p:cNvPr id="3" name="Slide Number Placeholder 2">
            <a:extLst>
              <a:ext uri="{FF2B5EF4-FFF2-40B4-BE49-F238E27FC236}">
                <a16:creationId xmlns:a16="http://schemas.microsoft.com/office/drawing/2014/main" id="{BFF8A6D6-0639-5FAD-939C-28153DB4BF8E}"/>
              </a:ext>
            </a:extLst>
          </p:cNvPr>
          <p:cNvSpPr>
            <a:spLocks noGrp="1"/>
          </p:cNvSpPr>
          <p:nvPr>
            <p:ph type="sldNum" sz="quarter" idx="12"/>
          </p:nvPr>
        </p:nvSpPr>
        <p:spPr>
          <a:xfrm>
            <a:off x="9369213" y="6523888"/>
            <a:ext cx="2743200" cy="363854"/>
          </a:xfrm>
        </p:spPr>
        <p:txBody>
          <a:bodyPr/>
          <a:lstStyle>
            <a:lvl1pPr>
              <a:defRPr sz="1080"/>
            </a:lvl1pPr>
          </a:lstStyle>
          <a:p>
            <a:fld id="{CFB7B493-72EF-F841-B5F9-2BC4FA0FED70}" type="slidenum">
              <a:rPr lang="en-US" smtClean="0"/>
              <a:pPr/>
              <a:t>‹#›</a:t>
            </a:fld>
            <a:endParaRPr lang="en-US"/>
          </a:p>
        </p:txBody>
      </p:sp>
    </p:spTree>
    <p:extLst>
      <p:ext uri="{BB962C8B-B14F-4D97-AF65-F5344CB8AC3E}">
        <p14:creationId xmlns:p14="http://schemas.microsoft.com/office/powerpoint/2010/main" val="2828571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endParaRPr lang="en-US" dirty="0"/>
          </a:p>
        </p:txBody>
      </p:sp>
    </p:spTree>
    <p:extLst>
      <p:ext uri="{BB962C8B-B14F-4D97-AF65-F5344CB8AC3E}">
        <p14:creationId xmlns:p14="http://schemas.microsoft.com/office/powerpoint/2010/main" val="1702160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78943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618103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320689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197354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621790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57125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438647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8539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0C01-D0B9-391C-F119-3BF4C2AA6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BEC89-9B6C-6D2C-8EEA-24316A33D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77959B-731B-F48C-111C-8A4A7271DA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0341FF-8D1C-9E1F-13D9-2ADAA760B3B1}"/>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6" name="Footer Placeholder 5">
            <a:extLst>
              <a:ext uri="{FF2B5EF4-FFF2-40B4-BE49-F238E27FC236}">
                <a16:creationId xmlns:a16="http://schemas.microsoft.com/office/drawing/2014/main" id="{996ACD1E-A72D-F6D2-A766-8AF608570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FA0D0-DF14-F550-9F2C-3BF25EB93E07}"/>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2522276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51174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338508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11234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BD55-B5AB-AF34-1448-3889767D3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2F1E2E-4A2A-419F-7FA3-A56EF7CD7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EAEAFD-A207-EB2C-B58D-17C8037DB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AB5050-F023-E1E3-9D50-8F509AA8F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FCABDA-51BF-7175-96E8-FBE7C4D38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E5328-0149-F77F-2B75-EC2A445DD2D0}"/>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8" name="Footer Placeholder 7">
            <a:extLst>
              <a:ext uri="{FF2B5EF4-FFF2-40B4-BE49-F238E27FC236}">
                <a16:creationId xmlns:a16="http://schemas.microsoft.com/office/drawing/2014/main" id="{E86435C0-BF7F-3EFB-43DF-CF48F8A494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85B5B-D338-87AB-0609-3943FD1A53C5}"/>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293047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6BCD-FCA4-0760-2BC7-EDBA07A9D0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8D39DF-72C2-317B-0023-289BB913D558}"/>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4" name="Footer Placeholder 3">
            <a:extLst>
              <a:ext uri="{FF2B5EF4-FFF2-40B4-BE49-F238E27FC236}">
                <a16:creationId xmlns:a16="http://schemas.microsoft.com/office/drawing/2014/main" id="{EE186959-1845-F0EC-FBC6-00FFFCA25A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148B4-770D-554A-F0EC-51451BB9CD31}"/>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172523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DC2CE0-1C9A-0B8F-AEC2-4DEB84DF57E7}"/>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3" name="Footer Placeholder 2">
            <a:extLst>
              <a:ext uri="{FF2B5EF4-FFF2-40B4-BE49-F238E27FC236}">
                <a16:creationId xmlns:a16="http://schemas.microsoft.com/office/drawing/2014/main" id="{30AD8325-0DCA-9F43-632B-F8B9DD94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5B73E4-6992-8D02-2B9A-3B6A4CDB97EC}"/>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160056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7AB5-E7C7-8291-20BF-E3211E04F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B1CDAC-A006-2864-AF20-DE7176807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F46E2-85CF-365C-9092-1ED9DD0FB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DAC4B-C150-C5E5-58B7-92A8F63E4B86}"/>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6" name="Footer Placeholder 5">
            <a:extLst>
              <a:ext uri="{FF2B5EF4-FFF2-40B4-BE49-F238E27FC236}">
                <a16:creationId xmlns:a16="http://schemas.microsoft.com/office/drawing/2014/main" id="{17D954CA-E163-D316-F7AE-CB1CB5C10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6C669-395B-8A16-7E56-628AEC986D65}"/>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72468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8211-EA4C-18C8-934B-30FD0B7E7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1A48C-8ECF-2D50-B2D1-BE99B6F0C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D65D7F-2926-0F30-868C-29E9FAB38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72CEB-C04C-FF17-8B0A-6DC9DA024741}"/>
              </a:ext>
            </a:extLst>
          </p:cNvPr>
          <p:cNvSpPr>
            <a:spLocks noGrp="1"/>
          </p:cNvSpPr>
          <p:nvPr>
            <p:ph type="dt" sz="half" idx="10"/>
          </p:nvPr>
        </p:nvSpPr>
        <p:spPr/>
        <p:txBody>
          <a:bodyPr/>
          <a:lstStyle/>
          <a:p>
            <a:fld id="{4E05ED79-6717-4739-A0FF-9885A2AA04CF}" type="datetimeFigureOut">
              <a:rPr lang="en-US" smtClean="0"/>
              <a:t>5/3/2024</a:t>
            </a:fld>
            <a:endParaRPr lang="en-US"/>
          </a:p>
        </p:txBody>
      </p:sp>
      <p:sp>
        <p:nvSpPr>
          <p:cNvPr id="6" name="Footer Placeholder 5">
            <a:extLst>
              <a:ext uri="{FF2B5EF4-FFF2-40B4-BE49-F238E27FC236}">
                <a16:creationId xmlns:a16="http://schemas.microsoft.com/office/drawing/2014/main" id="{5CDB003E-754A-F6D4-1332-BCBB0660C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AFD91-EEE1-50AC-101B-A77EB03E83ED}"/>
              </a:ext>
            </a:extLst>
          </p:cNvPr>
          <p:cNvSpPr>
            <a:spLocks noGrp="1"/>
          </p:cNvSpPr>
          <p:nvPr>
            <p:ph type="sldNum" sz="quarter" idx="12"/>
          </p:nvPr>
        </p:nvSpPr>
        <p:spPr/>
        <p:txBody>
          <a:bodyPr/>
          <a:lstStyle/>
          <a:p>
            <a:fld id="{362E30C5-696E-4F79-BF1C-64089F6C565C}" type="slidenum">
              <a:rPr lang="en-US" smtClean="0"/>
              <a:t>‹#›</a:t>
            </a:fld>
            <a:endParaRPr lang="en-US"/>
          </a:p>
        </p:txBody>
      </p:sp>
    </p:spTree>
    <p:extLst>
      <p:ext uri="{BB962C8B-B14F-4D97-AF65-F5344CB8AC3E}">
        <p14:creationId xmlns:p14="http://schemas.microsoft.com/office/powerpoint/2010/main" val="41628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4D972-9BDB-E66A-2C18-CAFD6547F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E9A72A-3F1C-2A5B-B43E-B5EA493D1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144EF-5300-41C7-C586-7C4DCADFD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05ED79-6717-4739-A0FF-9885A2AA04CF}" type="datetimeFigureOut">
              <a:rPr lang="en-US" smtClean="0"/>
              <a:t>5/3/2024</a:t>
            </a:fld>
            <a:endParaRPr lang="en-US"/>
          </a:p>
        </p:txBody>
      </p:sp>
      <p:sp>
        <p:nvSpPr>
          <p:cNvPr id="5" name="Footer Placeholder 4">
            <a:extLst>
              <a:ext uri="{FF2B5EF4-FFF2-40B4-BE49-F238E27FC236}">
                <a16:creationId xmlns:a16="http://schemas.microsoft.com/office/drawing/2014/main" id="{B9AAB359-F927-5C0E-441B-44D3678D5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4DE0B6-0E82-E716-9736-66E3295A2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30C5-696E-4F79-BF1C-64089F6C565C}" type="slidenum">
              <a:rPr lang="en-US" smtClean="0"/>
              <a:t>‹#›</a:t>
            </a:fld>
            <a:endParaRPr lang="en-US"/>
          </a:p>
        </p:txBody>
      </p:sp>
    </p:spTree>
    <p:extLst>
      <p:ext uri="{BB962C8B-B14F-4D97-AF65-F5344CB8AC3E}">
        <p14:creationId xmlns:p14="http://schemas.microsoft.com/office/powerpoint/2010/main" val="2529234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4456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D8220-4E4F-49E0-B2F3-BC84C859B83F}" type="datetimeFigureOut">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A8EC2-2973-41B4-9D38-5EAA4B1E0DA1}" type="slidenum">
              <a:rPr lang="en-US" smtClean="0"/>
              <a:t>‹#›</a:t>
            </a:fld>
            <a:endParaRPr lang="en-US"/>
          </a:p>
        </p:txBody>
      </p:sp>
    </p:spTree>
    <p:extLst>
      <p:ext uri="{BB962C8B-B14F-4D97-AF65-F5344CB8AC3E}">
        <p14:creationId xmlns:p14="http://schemas.microsoft.com/office/powerpoint/2010/main" val="9553406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52D3-BBCC-482D-BF30-88FBA6E46376}" type="slidenum">
              <a:rPr lang="en-US" smtClean="0"/>
              <a:t>‹#›</a:t>
            </a:fld>
            <a:endParaRPr lang="en-US" dirty="0"/>
          </a:p>
        </p:txBody>
      </p:sp>
    </p:spTree>
    <p:extLst>
      <p:ext uri="{BB962C8B-B14F-4D97-AF65-F5344CB8AC3E}">
        <p14:creationId xmlns:p14="http://schemas.microsoft.com/office/powerpoint/2010/main" val="23348784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orange.snvhost.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61_9EC99437.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Las Vegas"/>
          <p:cNvPicPr>
            <a:picLocks noChangeAspect="1"/>
          </p:cNvPicPr>
          <p:nvPr/>
        </p:nvPicPr>
        <p:blipFill rotWithShape="1">
          <a:blip r:embed="rId3" cstate="hqprint">
            <a:extLst>
              <a:ext uri="{28A0092B-C50C-407E-A947-70E740481C1C}">
                <a14:useLocalDpi xmlns:a14="http://schemas.microsoft.com/office/drawing/2010/main" val="0"/>
              </a:ext>
            </a:extLst>
          </a:blip>
          <a:srcRect l="19614" t="40806" r="19652" b="4447"/>
          <a:stretch/>
        </p:blipFill>
        <p:spPr>
          <a:xfrm>
            <a:off x="-83820" y="422308"/>
            <a:ext cx="12275820" cy="6455051"/>
          </a:xfrm>
          <a:prstGeom prst="rect">
            <a:avLst/>
          </a:prstGeom>
        </p:spPr>
      </p:pic>
      <p:sp>
        <p:nvSpPr>
          <p:cNvPr id="6" name="shape"/>
          <p:cNvSpPr/>
          <p:nvPr/>
        </p:nvSpPr>
        <p:spPr>
          <a:xfrm>
            <a:off x="-83820" y="0"/>
            <a:ext cx="12275820" cy="279698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LOGO: RT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59" y="4517708"/>
            <a:ext cx="1729483" cy="2340292"/>
          </a:xfrm>
          <a:prstGeom prst="rect">
            <a:avLst/>
          </a:prstGeom>
        </p:spPr>
      </p:pic>
      <p:sp>
        <p:nvSpPr>
          <p:cNvPr id="3" name="stroke"/>
          <p:cNvSpPr/>
          <p:nvPr/>
        </p:nvSpPr>
        <p:spPr>
          <a:xfrm>
            <a:off x="422153" y="283221"/>
            <a:ext cx="11347695" cy="208346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Transit Planning in Southern Nevada"/>
          <p:cNvSpPr txBox="1"/>
          <p:nvPr/>
        </p:nvSpPr>
        <p:spPr>
          <a:xfrm>
            <a:off x="380242" y="909452"/>
            <a:ext cx="113476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Future Projects</a:t>
            </a:r>
            <a:r>
              <a:rPr lang="en-US" sz="4800" b="1" dirty="0">
                <a:solidFill>
                  <a:prstClr val="white"/>
                </a:solidFill>
                <a:latin typeface="Century Gothic" panose="020B0502020202020204" pitchFamily="34" charset="0"/>
              </a:rPr>
              <a:t> </a:t>
            </a: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Southern Nevada</a:t>
            </a:r>
          </a:p>
        </p:txBody>
      </p:sp>
    </p:spTree>
    <p:extLst>
      <p:ext uri="{BB962C8B-B14F-4D97-AF65-F5344CB8AC3E}">
        <p14:creationId xmlns:p14="http://schemas.microsoft.com/office/powerpoint/2010/main" val="9845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EC2248-7958-129D-F509-2306A116530C}"/>
              </a:ext>
            </a:extLst>
          </p:cNvPr>
          <p:cNvSpPr/>
          <p:nvPr/>
        </p:nvSpPr>
        <p:spPr>
          <a:xfrm>
            <a:off x="6332223" y="619555"/>
            <a:ext cx="4431023" cy="58612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a city&#10;&#10;Description automatically generated">
            <a:extLst>
              <a:ext uri="{FF2B5EF4-FFF2-40B4-BE49-F238E27FC236}">
                <a16:creationId xmlns:a16="http://schemas.microsoft.com/office/drawing/2014/main" id="{C66AC0CE-3A3B-ABA5-A018-F5F29948B252}"/>
              </a:ext>
            </a:extLst>
          </p:cNvPr>
          <p:cNvPicPr>
            <a:picLocks noChangeAspect="1"/>
          </p:cNvPicPr>
          <p:nvPr/>
        </p:nvPicPr>
        <p:blipFill rotWithShape="1">
          <a:blip r:embed="rId3">
            <a:extLst>
              <a:ext uri="{28A0092B-C50C-407E-A947-70E740481C1C}">
                <a14:useLocalDpi xmlns:a14="http://schemas.microsoft.com/office/drawing/2010/main" val="0"/>
              </a:ext>
            </a:extLst>
          </a:blip>
          <a:srcRect b="12402"/>
          <a:stretch/>
        </p:blipFill>
        <p:spPr>
          <a:xfrm>
            <a:off x="7485442" y="1896582"/>
            <a:ext cx="4217666" cy="4641543"/>
          </a:xfrm>
          <a:prstGeom prst="rect">
            <a:avLst/>
          </a:prstGeom>
        </p:spPr>
      </p:pic>
      <p:pic>
        <p:nvPicPr>
          <p:cNvPr id="7" name="Picture 6" descr="A map of a city&#10;&#10;Description automatically generated">
            <a:extLst>
              <a:ext uri="{FF2B5EF4-FFF2-40B4-BE49-F238E27FC236}">
                <a16:creationId xmlns:a16="http://schemas.microsoft.com/office/drawing/2014/main" id="{946ED8F0-A802-5843-D549-C5D33B48AA1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364004" y="1354075"/>
            <a:ext cx="4339104" cy="5258372"/>
          </a:xfrm>
          <a:prstGeom prst="rect">
            <a:avLst/>
          </a:prstGeom>
        </p:spPr>
      </p:pic>
      <p:sp>
        <p:nvSpPr>
          <p:cNvPr id="13" name="TextBox 12">
            <a:extLst>
              <a:ext uri="{FF2B5EF4-FFF2-40B4-BE49-F238E27FC236}">
                <a16:creationId xmlns:a16="http://schemas.microsoft.com/office/drawing/2014/main" id="{03ABCD68-C143-8C70-B347-697F9F8DA890}"/>
              </a:ext>
            </a:extLst>
          </p:cNvPr>
          <p:cNvSpPr txBox="1"/>
          <p:nvPr/>
        </p:nvSpPr>
        <p:spPr>
          <a:xfrm>
            <a:off x="7577361" y="932831"/>
            <a:ext cx="4217666" cy="461665"/>
          </a:xfrm>
          <a:prstGeom prst="rect">
            <a:avLst/>
          </a:prstGeom>
          <a:noFill/>
        </p:spPr>
        <p:txBody>
          <a:bodyPr wrap="square" rtlCol="0">
            <a:spAutoFit/>
          </a:bodyPr>
          <a:lstStyle/>
          <a:p>
            <a:pPr algn="ctr"/>
            <a:r>
              <a:rPr lang="en-US" sz="2400" b="1" dirty="0">
                <a:solidFill>
                  <a:srgbClr val="0A1F61"/>
                </a:solidFill>
                <a:latin typeface="Century Gothic" panose="020B0502020202020204" pitchFamily="34" charset="0"/>
              </a:rPr>
              <a:t>2050 Projection</a:t>
            </a:r>
          </a:p>
        </p:txBody>
      </p:sp>
      <p:cxnSp>
        <p:nvCxnSpPr>
          <p:cNvPr id="5" name="line">
            <a:extLst>
              <a:ext uri="{FF2B5EF4-FFF2-40B4-BE49-F238E27FC236}">
                <a16:creationId xmlns:a16="http://schemas.microsoft.com/office/drawing/2014/main" id="{C7B88662-5B59-5AFD-C376-8C5171B2F264}"/>
              </a:ext>
            </a:extLst>
          </p:cNvPr>
          <p:cNvCxnSpPr>
            <a:cxnSpLocks/>
          </p:cNvCxnSpPr>
          <p:nvPr/>
        </p:nvCxnSpPr>
        <p:spPr>
          <a:xfrm>
            <a:off x="2" y="1185460"/>
            <a:ext cx="7126939" cy="0"/>
          </a:xfrm>
          <a:prstGeom prst="line">
            <a:avLst/>
          </a:prstGeom>
          <a:ln w="28575">
            <a:solidFill>
              <a:srgbClr val="033E82"/>
            </a:solidFill>
            <a:prstDash val="sysDash"/>
          </a:ln>
        </p:spPr>
        <p:style>
          <a:lnRef idx="1">
            <a:schemeClr val="accent1"/>
          </a:lnRef>
          <a:fillRef idx="0">
            <a:schemeClr val="accent1"/>
          </a:fillRef>
          <a:effectRef idx="0">
            <a:schemeClr val="accent1"/>
          </a:effectRef>
          <a:fontRef idx="minor">
            <a:schemeClr val="tx1"/>
          </a:fontRef>
        </p:style>
      </p:cxnSp>
      <p:sp>
        <p:nvSpPr>
          <p:cNvPr id="6" name="TITLE: Upcoming: PLAN">
            <a:extLst>
              <a:ext uri="{FF2B5EF4-FFF2-40B4-BE49-F238E27FC236}">
                <a16:creationId xmlns:a16="http://schemas.microsoft.com/office/drawing/2014/main" id="{CB1A1E2E-A532-8DB7-5E3C-6457989EC69C}"/>
              </a:ext>
            </a:extLst>
          </p:cNvPr>
          <p:cNvSpPr txBox="1"/>
          <p:nvPr/>
        </p:nvSpPr>
        <p:spPr>
          <a:xfrm>
            <a:off x="591671" y="325252"/>
            <a:ext cx="7691717" cy="74956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4271"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Southern Nevada Strong</a:t>
            </a:r>
          </a:p>
        </p:txBody>
      </p:sp>
      <p:grpSp>
        <p:nvGrpSpPr>
          <p:cNvPr id="24" name="Transportation Impacts on Health Study">
            <a:extLst>
              <a:ext uri="{FF2B5EF4-FFF2-40B4-BE49-F238E27FC236}">
                <a16:creationId xmlns:a16="http://schemas.microsoft.com/office/drawing/2014/main" id="{A2D90A59-420C-26C6-25C3-94A2C97C43E8}"/>
              </a:ext>
            </a:extLst>
          </p:cNvPr>
          <p:cNvGrpSpPr/>
          <p:nvPr/>
        </p:nvGrpSpPr>
        <p:grpSpPr>
          <a:xfrm>
            <a:off x="3536473" y="4429165"/>
            <a:ext cx="2729734" cy="1737901"/>
            <a:chOff x="8238000" y="3368475"/>
            <a:chExt cx="2729734" cy="1737901"/>
          </a:xfrm>
          <a:solidFill>
            <a:srgbClr val="FEC908"/>
          </a:solidFill>
        </p:grpSpPr>
        <p:sp>
          <p:nvSpPr>
            <p:cNvPr id="25" name="red box">
              <a:extLst>
                <a:ext uri="{FF2B5EF4-FFF2-40B4-BE49-F238E27FC236}">
                  <a16:creationId xmlns:a16="http://schemas.microsoft.com/office/drawing/2014/main" id="{AAC1E7E9-74D5-97D5-E470-9472D98F7A30}"/>
                </a:ext>
              </a:extLst>
            </p:cNvPr>
            <p:cNvSpPr/>
            <p:nvPr/>
          </p:nvSpPr>
          <p:spPr>
            <a:xfrm>
              <a:off x="8238000" y="3368475"/>
              <a:ext cx="2729734" cy="17379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 Transportation Impacts on Health Study">
              <a:extLst>
                <a:ext uri="{FF2B5EF4-FFF2-40B4-BE49-F238E27FC236}">
                  <a16:creationId xmlns:a16="http://schemas.microsoft.com/office/drawing/2014/main" id="{0EDBD655-B3E3-CA19-EA8D-902A79C11909}"/>
                </a:ext>
              </a:extLst>
            </p:cNvPr>
            <p:cNvSpPr txBox="1"/>
            <p:nvPr/>
          </p:nvSpPr>
          <p:spPr>
            <a:xfrm>
              <a:off x="8240696" y="3918306"/>
              <a:ext cx="2709368"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Build Capacity for Implementation</a:t>
              </a:r>
            </a:p>
          </p:txBody>
        </p:sp>
      </p:grpSp>
      <p:grpSp>
        <p:nvGrpSpPr>
          <p:cNvPr id="27" name="Transportation Impacts on Health Study">
            <a:extLst>
              <a:ext uri="{FF2B5EF4-FFF2-40B4-BE49-F238E27FC236}">
                <a16:creationId xmlns:a16="http://schemas.microsoft.com/office/drawing/2014/main" id="{0010B7C7-24C5-F282-6600-5FB74C0F591C}"/>
              </a:ext>
            </a:extLst>
          </p:cNvPr>
          <p:cNvGrpSpPr/>
          <p:nvPr/>
        </p:nvGrpSpPr>
        <p:grpSpPr>
          <a:xfrm>
            <a:off x="536332" y="4429165"/>
            <a:ext cx="2729734" cy="1737901"/>
            <a:chOff x="8238000" y="3368475"/>
            <a:chExt cx="2729734" cy="1737901"/>
          </a:xfrm>
          <a:solidFill>
            <a:srgbClr val="EE202E">
              <a:alpha val="80000"/>
            </a:srgbClr>
          </a:solidFill>
        </p:grpSpPr>
        <p:sp>
          <p:nvSpPr>
            <p:cNvPr id="28" name="red box">
              <a:extLst>
                <a:ext uri="{FF2B5EF4-FFF2-40B4-BE49-F238E27FC236}">
                  <a16:creationId xmlns:a16="http://schemas.microsoft.com/office/drawing/2014/main" id="{072A6456-B0B0-DC15-838D-F75B03E5284C}"/>
                </a:ext>
              </a:extLst>
            </p:cNvPr>
            <p:cNvSpPr/>
            <p:nvPr/>
          </p:nvSpPr>
          <p:spPr>
            <a:xfrm>
              <a:off x="8238000" y="3368475"/>
              <a:ext cx="2729734" cy="1737901"/>
            </a:xfrm>
            <a:prstGeom prst="rect">
              <a:avLst/>
            </a:prstGeom>
            <a:solidFill>
              <a:srgbClr val="0E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 Transportation Impacts on Health Study">
              <a:extLst>
                <a:ext uri="{FF2B5EF4-FFF2-40B4-BE49-F238E27FC236}">
                  <a16:creationId xmlns:a16="http://schemas.microsoft.com/office/drawing/2014/main" id="{4F8FE148-40C5-DF40-BBE2-58759BD285AB}"/>
                </a:ext>
              </a:extLst>
            </p:cNvPr>
            <p:cNvSpPr txBox="1"/>
            <p:nvPr/>
          </p:nvSpPr>
          <p:spPr>
            <a:xfrm>
              <a:off x="8254354" y="3943008"/>
              <a:ext cx="2709368"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Invest in Complete Communities</a:t>
              </a:r>
            </a:p>
          </p:txBody>
        </p:sp>
      </p:grpSp>
      <p:grpSp>
        <p:nvGrpSpPr>
          <p:cNvPr id="43" name="Group 42">
            <a:extLst>
              <a:ext uri="{FF2B5EF4-FFF2-40B4-BE49-F238E27FC236}">
                <a16:creationId xmlns:a16="http://schemas.microsoft.com/office/drawing/2014/main" id="{68EABA79-07E9-ED1B-4B68-A59984F6C83E}"/>
              </a:ext>
            </a:extLst>
          </p:cNvPr>
          <p:cNvGrpSpPr/>
          <p:nvPr/>
        </p:nvGrpSpPr>
        <p:grpSpPr>
          <a:xfrm>
            <a:off x="3524441" y="2441312"/>
            <a:ext cx="2729734" cy="1737901"/>
            <a:chOff x="3524441" y="2441312"/>
            <a:chExt cx="2729734" cy="1737901"/>
          </a:xfrm>
        </p:grpSpPr>
        <p:sp>
          <p:nvSpPr>
            <p:cNvPr id="31" name="red box">
              <a:extLst>
                <a:ext uri="{FF2B5EF4-FFF2-40B4-BE49-F238E27FC236}">
                  <a16:creationId xmlns:a16="http://schemas.microsoft.com/office/drawing/2014/main" id="{4B6F1DB5-0419-2B47-FFBA-BA20935C98B4}"/>
                </a:ext>
              </a:extLst>
            </p:cNvPr>
            <p:cNvSpPr/>
            <p:nvPr/>
          </p:nvSpPr>
          <p:spPr>
            <a:xfrm>
              <a:off x="3524441" y="2441312"/>
              <a:ext cx="2729734" cy="1737901"/>
            </a:xfrm>
            <a:prstGeom prst="rect">
              <a:avLst/>
            </a:prstGeom>
            <a:solidFill>
              <a:srgbClr val="90C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 Extreme Heat Event">
              <a:extLst>
                <a:ext uri="{FF2B5EF4-FFF2-40B4-BE49-F238E27FC236}">
                  <a16:creationId xmlns:a16="http://schemas.microsoft.com/office/drawing/2014/main" id="{9BF5EEB2-4541-0F13-3979-F7FC7EACBF74}"/>
                </a:ext>
              </a:extLst>
            </p:cNvPr>
            <p:cNvSpPr txBox="1"/>
            <p:nvPr/>
          </p:nvSpPr>
          <p:spPr>
            <a:xfrm>
              <a:off x="3694171" y="2802431"/>
              <a:ext cx="2390274" cy="1015663"/>
            </a:xfrm>
            <a:prstGeom prst="rect">
              <a:avLst/>
            </a:prstGeom>
            <a:solidFill>
              <a:srgbClr val="90CB4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Increase Transportation Choice</a:t>
              </a:r>
            </a:p>
          </p:txBody>
        </p:sp>
      </p:grpSp>
      <p:grpSp>
        <p:nvGrpSpPr>
          <p:cNvPr id="33" name="Southern Nevada Freight Plan">
            <a:extLst>
              <a:ext uri="{FF2B5EF4-FFF2-40B4-BE49-F238E27FC236}">
                <a16:creationId xmlns:a16="http://schemas.microsoft.com/office/drawing/2014/main" id="{F11D64D8-FFF5-3AA8-8B0F-0D391B962A2B}"/>
              </a:ext>
            </a:extLst>
          </p:cNvPr>
          <p:cNvGrpSpPr/>
          <p:nvPr/>
        </p:nvGrpSpPr>
        <p:grpSpPr>
          <a:xfrm>
            <a:off x="536332" y="2441312"/>
            <a:ext cx="2729735" cy="1737901"/>
            <a:chOff x="2701936" y="1396624"/>
            <a:chExt cx="2729735" cy="1737901"/>
          </a:xfrm>
          <a:solidFill>
            <a:srgbClr val="F75B2A"/>
          </a:solidFill>
        </p:grpSpPr>
        <p:sp>
          <p:nvSpPr>
            <p:cNvPr id="34" name="red box">
              <a:extLst>
                <a:ext uri="{FF2B5EF4-FFF2-40B4-BE49-F238E27FC236}">
                  <a16:creationId xmlns:a16="http://schemas.microsoft.com/office/drawing/2014/main" id="{9396FD6C-1FAC-9851-8D0F-DE9C8AE3CD80}"/>
                </a:ext>
              </a:extLst>
            </p:cNvPr>
            <p:cNvSpPr/>
            <p:nvPr/>
          </p:nvSpPr>
          <p:spPr>
            <a:xfrm>
              <a:off x="2701936" y="1396624"/>
              <a:ext cx="2729734" cy="17379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 Southern Nevada Freight Plan">
              <a:extLst>
                <a:ext uri="{FF2B5EF4-FFF2-40B4-BE49-F238E27FC236}">
                  <a16:creationId xmlns:a16="http://schemas.microsoft.com/office/drawing/2014/main" id="{EEB5A959-68FE-44D0-BFAB-C16937976937}"/>
                </a:ext>
              </a:extLst>
            </p:cNvPr>
            <p:cNvSpPr txBox="1"/>
            <p:nvPr/>
          </p:nvSpPr>
          <p:spPr>
            <a:xfrm>
              <a:off x="2712583" y="1777031"/>
              <a:ext cx="2719088" cy="1015663"/>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Improve Economic Competitiveness &amp; Education</a:t>
              </a:r>
            </a:p>
          </p:txBody>
        </p:sp>
      </p:grpSp>
      <p:sp>
        <p:nvSpPr>
          <p:cNvPr id="41" name="TextBox 40">
            <a:extLst>
              <a:ext uri="{FF2B5EF4-FFF2-40B4-BE49-F238E27FC236}">
                <a16:creationId xmlns:a16="http://schemas.microsoft.com/office/drawing/2014/main" id="{148F7346-A2CA-2654-9A58-D7A2BCD722BC}"/>
              </a:ext>
            </a:extLst>
          </p:cNvPr>
          <p:cNvSpPr txBox="1"/>
          <p:nvPr/>
        </p:nvSpPr>
        <p:spPr>
          <a:xfrm>
            <a:off x="565237" y="1521667"/>
            <a:ext cx="5683300" cy="461665"/>
          </a:xfrm>
          <a:prstGeom prst="rect">
            <a:avLst/>
          </a:prstGeom>
          <a:noFill/>
        </p:spPr>
        <p:txBody>
          <a:bodyPr wrap="square" rtlCol="0">
            <a:spAutoFit/>
          </a:bodyPr>
          <a:lstStyle/>
          <a:p>
            <a:pPr algn="ctr"/>
            <a:r>
              <a:rPr lang="en-US" sz="2400" b="1" dirty="0">
                <a:solidFill>
                  <a:srgbClr val="0A1F61"/>
                </a:solidFill>
                <a:latin typeface="Century Gothic" panose="020B0502020202020204" pitchFamily="34" charset="0"/>
              </a:rPr>
              <a:t>Growth Vision</a:t>
            </a:r>
          </a:p>
        </p:txBody>
      </p:sp>
    </p:spTree>
    <p:extLst>
      <p:ext uri="{BB962C8B-B14F-4D97-AF65-F5344CB8AC3E}">
        <p14:creationId xmlns:p14="http://schemas.microsoft.com/office/powerpoint/2010/main" val="54252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0-#ppt_w/2"/>
                                          </p:val>
                                        </p:tav>
                                        <p:tav tm="100000">
                                          <p:val>
                                            <p:strVal val="#ppt_x"/>
                                          </p:val>
                                        </p:tav>
                                      </p:tavLst>
                                    </p:anim>
                                    <p:anim calcmode="lin" valueType="num">
                                      <p:cBhvr additive="base">
                                        <p:cTn id="17" dur="500" fill="hold"/>
                                        <p:tgtEl>
                                          <p:spTgt spid="4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10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15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4"/>
                                        </p:tgtEl>
                                        <p:attrNameLst>
                                          <p:attrName>ppt_x</p:attrName>
                                        </p:attrNameLst>
                                      </p:cBhvr>
                                      <p:tavLst>
                                        <p:tav tm="0">
                                          <p:val>
                                            <p:strVal val="ppt_x"/>
                                          </p:val>
                                        </p:tav>
                                        <p:tav tm="100000">
                                          <p:val>
                                            <p:strVal val="ppt_x"/>
                                          </p:val>
                                        </p:tav>
                                      </p:tavLst>
                                    </p:anim>
                                    <p:anim calcmode="lin" valueType="num">
                                      <p:cBhvr additive="base">
                                        <p:cTn id="40" dur="500"/>
                                        <p:tgtEl>
                                          <p:spTgt spid="4"/>
                                        </p:tgtEl>
                                        <p:attrNameLst>
                                          <p:attrName>ppt_y</p:attrName>
                                        </p:attrNameLst>
                                      </p:cBhvr>
                                      <p:tavLst>
                                        <p:tav tm="0">
                                          <p:val>
                                            <p:strVal val="ppt_y"/>
                                          </p:val>
                                        </p:tav>
                                        <p:tav tm="100000">
                                          <p:val>
                                            <p:strVal val="1+ppt_h/2"/>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9" presetClass="path" presetSubtype="0" accel="50000" decel="50000" fill="hold" nodeType="clickEffect">
                                  <p:stCondLst>
                                    <p:cond delay="0"/>
                                  </p:stCondLst>
                                  <p:childTnLst>
                                    <p:animMotion origin="layout" path="M 0 0 L 0.25 0.25 E" pathEditMode="relative" ptsTypes="">
                                      <p:cBhvr>
                                        <p:cTn id="45" dur="2000" fill="hold"/>
                                        <p:tgtEl>
                                          <p:spTgt spid="4"/>
                                        </p:tgtEl>
                                        <p:attrNameLst>
                                          <p:attrName>ppt_x</p:attrName>
                                          <p:attrName>ppt_y</p:attrName>
                                        </p:attrNameLst>
                                      </p:cBhvr>
                                    </p:animMotion>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 presetClass="entr" presetSubtype="2"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1+#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6" name="IMAGE: Las Vegas" descr="A group of people crossing a street&#10;&#10;Description automatically generated">
            <a:extLst>
              <a:ext uri="{FF2B5EF4-FFF2-40B4-BE49-F238E27FC236}">
                <a16:creationId xmlns:a16="http://schemas.microsoft.com/office/drawing/2014/main" id="{B65CDE51-BFA8-7C0E-6220-B54B38596805}"/>
              </a:ext>
            </a:extLst>
          </p:cNvPr>
          <p:cNvPicPr>
            <a:picLocks noChangeAspect="1"/>
          </p:cNvPicPr>
          <p:nvPr/>
        </p:nvPicPr>
        <p:blipFill rotWithShape="1">
          <a:blip r:embed="rId3">
            <a:extLst>
              <a:ext uri="{28A0092B-C50C-407E-A947-70E740481C1C}">
                <a14:useLocalDpi xmlns:a14="http://schemas.microsoft.com/office/drawing/2010/main" val="0"/>
              </a:ext>
            </a:extLst>
          </a:blip>
          <a:srcRect t="56777" b="23066"/>
          <a:stretch/>
        </p:blipFill>
        <p:spPr>
          <a:xfrm>
            <a:off x="0" y="-1"/>
            <a:ext cx="12192000" cy="1638367"/>
          </a:xfrm>
          <a:prstGeom prst="rect">
            <a:avLst/>
          </a:prstGeom>
        </p:spPr>
      </p:pic>
      <p:grpSp>
        <p:nvGrpSpPr>
          <p:cNvPr id="35" name="Action Plan">
            <a:extLst>
              <a:ext uri="{FF2B5EF4-FFF2-40B4-BE49-F238E27FC236}">
                <a16:creationId xmlns:a16="http://schemas.microsoft.com/office/drawing/2014/main" id="{E0F11C9F-C8A6-6629-0FAF-0F076222EA1B}"/>
              </a:ext>
            </a:extLst>
          </p:cNvPr>
          <p:cNvGrpSpPr/>
          <p:nvPr/>
        </p:nvGrpSpPr>
        <p:grpSpPr>
          <a:xfrm>
            <a:off x="6700570" y="4958535"/>
            <a:ext cx="1644011" cy="1428719"/>
            <a:chOff x="6700570" y="4958535"/>
            <a:chExt cx="1644011" cy="1428719"/>
          </a:xfrm>
        </p:grpSpPr>
        <p:sp>
          <p:nvSpPr>
            <p:cNvPr id="9" name="TEXT: Action Plan"/>
            <p:cNvSpPr txBox="1"/>
            <p:nvPr/>
          </p:nvSpPr>
          <p:spPr>
            <a:xfrm>
              <a:off x="6700570" y="5556257"/>
              <a:ext cx="1644011" cy="830997"/>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Action Plan</a:t>
              </a:r>
            </a:p>
          </p:txBody>
        </p:sp>
        <p:pic>
          <p:nvPicPr>
            <p:cNvPr id="29" name="ICON: action" descr="A blue and white symbol with a megaphone&#10;&#10;Description automatically generated">
              <a:extLst>
                <a:ext uri="{FF2B5EF4-FFF2-40B4-BE49-F238E27FC236}">
                  <a16:creationId xmlns:a16="http://schemas.microsoft.com/office/drawing/2014/main" id="{9BF1E8CB-5195-55F7-B1D4-62238A505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7056" y="4958535"/>
              <a:ext cx="571039" cy="571039"/>
            </a:xfrm>
            <a:prstGeom prst="rect">
              <a:avLst/>
            </a:prstGeom>
          </p:spPr>
        </p:pic>
      </p:grpSp>
      <p:grpSp>
        <p:nvGrpSpPr>
          <p:cNvPr id="34" name="Scenario Planning">
            <a:extLst>
              <a:ext uri="{FF2B5EF4-FFF2-40B4-BE49-F238E27FC236}">
                <a16:creationId xmlns:a16="http://schemas.microsoft.com/office/drawing/2014/main" id="{B223845A-28DF-2682-2ECF-5A5BAC888A74}"/>
              </a:ext>
            </a:extLst>
          </p:cNvPr>
          <p:cNvGrpSpPr/>
          <p:nvPr/>
        </p:nvGrpSpPr>
        <p:grpSpPr>
          <a:xfrm>
            <a:off x="2490778" y="4958535"/>
            <a:ext cx="2645412" cy="1456162"/>
            <a:chOff x="2490778" y="4958535"/>
            <a:chExt cx="2645412" cy="1456162"/>
          </a:xfrm>
        </p:grpSpPr>
        <p:sp>
          <p:nvSpPr>
            <p:cNvPr id="14" name="TEXT: Scenario Planning"/>
            <p:cNvSpPr txBox="1"/>
            <p:nvPr/>
          </p:nvSpPr>
          <p:spPr>
            <a:xfrm>
              <a:off x="2490778" y="5556257"/>
              <a:ext cx="2645412" cy="858440"/>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89" b="0"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Scenario Planning</a:t>
              </a:r>
            </a:p>
          </p:txBody>
        </p:sp>
        <p:pic>
          <p:nvPicPr>
            <p:cNvPr id="25" name="Picture 24" descr="Map with pin with solid fill">
              <a:extLst>
                <a:ext uri="{FF2B5EF4-FFF2-40B4-BE49-F238E27FC236}">
                  <a16:creationId xmlns:a16="http://schemas.microsoft.com/office/drawing/2014/main" id="{E24D6CBF-5F54-6425-D74F-C48E004D57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27965" y="4958535"/>
              <a:ext cx="571039" cy="571039"/>
            </a:xfrm>
            <a:prstGeom prst="rect">
              <a:avLst/>
            </a:prstGeom>
          </p:spPr>
        </p:pic>
      </p:grpSp>
      <p:grpSp>
        <p:nvGrpSpPr>
          <p:cNvPr id="33" name="Housing and Job Analysis">
            <a:extLst>
              <a:ext uri="{FF2B5EF4-FFF2-40B4-BE49-F238E27FC236}">
                <a16:creationId xmlns:a16="http://schemas.microsoft.com/office/drawing/2014/main" id="{87758572-2A55-DB3A-DF3C-3BDEB08063C7}"/>
              </a:ext>
            </a:extLst>
          </p:cNvPr>
          <p:cNvGrpSpPr/>
          <p:nvPr/>
        </p:nvGrpSpPr>
        <p:grpSpPr>
          <a:xfrm>
            <a:off x="8170372" y="3442634"/>
            <a:ext cx="2645411" cy="1256120"/>
            <a:chOff x="7672537" y="3443491"/>
            <a:chExt cx="2645411" cy="1256120"/>
          </a:xfrm>
        </p:grpSpPr>
        <p:sp>
          <p:nvSpPr>
            <p:cNvPr id="15" name="TEXT: Housing and Job Analysis"/>
            <p:cNvSpPr txBox="1"/>
            <p:nvPr/>
          </p:nvSpPr>
          <p:spPr>
            <a:xfrm>
              <a:off x="7672537" y="3868614"/>
              <a:ext cx="2645411" cy="830997"/>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Housing and Jobs Analysis</a:t>
              </a:r>
            </a:p>
          </p:txBody>
        </p:sp>
        <p:pic>
          <p:nvPicPr>
            <p:cNvPr id="27" name="ICON: house" descr="A blue house with a chimney&#10;&#10;Description automatically generated">
              <a:extLst>
                <a:ext uri="{FF2B5EF4-FFF2-40B4-BE49-F238E27FC236}">
                  <a16:creationId xmlns:a16="http://schemas.microsoft.com/office/drawing/2014/main" id="{2920B5C6-6E53-4AD2-00E9-F056E241E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8676" y="3443491"/>
              <a:ext cx="453133" cy="453133"/>
            </a:xfrm>
            <a:prstGeom prst="rect">
              <a:avLst/>
            </a:prstGeom>
          </p:spPr>
        </p:pic>
      </p:grpSp>
      <p:grpSp>
        <p:nvGrpSpPr>
          <p:cNvPr id="32" name="Infill Opportunities">
            <a:extLst>
              <a:ext uri="{FF2B5EF4-FFF2-40B4-BE49-F238E27FC236}">
                <a16:creationId xmlns:a16="http://schemas.microsoft.com/office/drawing/2014/main" id="{A69A82EA-8896-7BF8-D918-BE704E8CAC81}"/>
              </a:ext>
            </a:extLst>
          </p:cNvPr>
          <p:cNvGrpSpPr/>
          <p:nvPr/>
        </p:nvGrpSpPr>
        <p:grpSpPr>
          <a:xfrm>
            <a:off x="4420305" y="3451151"/>
            <a:ext cx="2645411" cy="1259965"/>
            <a:chOff x="4420305" y="3452008"/>
            <a:chExt cx="2645411" cy="1259965"/>
          </a:xfrm>
        </p:grpSpPr>
        <p:sp>
          <p:nvSpPr>
            <p:cNvPr id="16" name="TEXT: Infill Opportunities"/>
            <p:cNvSpPr txBox="1"/>
            <p:nvPr/>
          </p:nvSpPr>
          <p:spPr>
            <a:xfrm>
              <a:off x="4420305" y="3880976"/>
              <a:ext cx="2645411" cy="830997"/>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Infill Opportunities</a:t>
              </a:r>
            </a:p>
          </p:txBody>
        </p:sp>
        <p:pic>
          <p:nvPicPr>
            <p:cNvPr id="23" name="ICON: check" descr="City with solid fill">
              <a:extLst>
                <a:ext uri="{FF2B5EF4-FFF2-40B4-BE49-F238E27FC236}">
                  <a16:creationId xmlns:a16="http://schemas.microsoft.com/office/drawing/2014/main" id="{568FA7AC-8FD4-CA26-86A7-4AB62D40CB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524961" y="3452008"/>
              <a:ext cx="436099" cy="436099"/>
            </a:xfrm>
            <a:prstGeom prst="rect">
              <a:avLst/>
            </a:prstGeom>
          </p:spPr>
        </p:pic>
      </p:grpSp>
      <p:grpSp>
        <p:nvGrpSpPr>
          <p:cNvPr id="30" name="Engage">
            <a:extLst>
              <a:ext uri="{FF2B5EF4-FFF2-40B4-BE49-F238E27FC236}">
                <a16:creationId xmlns:a16="http://schemas.microsoft.com/office/drawing/2014/main" id="{E06C5A7D-B79B-CE2C-4E54-995B4DE125C8}"/>
              </a:ext>
            </a:extLst>
          </p:cNvPr>
          <p:cNvGrpSpPr/>
          <p:nvPr/>
        </p:nvGrpSpPr>
        <p:grpSpPr>
          <a:xfrm>
            <a:off x="1115582" y="3454464"/>
            <a:ext cx="1939432" cy="888737"/>
            <a:chOff x="1874052" y="3455321"/>
            <a:chExt cx="1939432" cy="888737"/>
          </a:xfrm>
        </p:grpSpPr>
        <p:sp>
          <p:nvSpPr>
            <p:cNvPr id="18" name="TEXT: Engage"/>
            <p:cNvSpPr txBox="1"/>
            <p:nvPr/>
          </p:nvSpPr>
          <p:spPr>
            <a:xfrm>
              <a:off x="1874052" y="3882393"/>
              <a:ext cx="1939432" cy="461665"/>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Engage</a:t>
              </a:r>
              <a:endParaRPr kumimoji="0" lang="en-US" sz="3200" b="0"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endParaRPr>
            </a:p>
          </p:txBody>
        </p:sp>
        <p:pic>
          <p:nvPicPr>
            <p:cNvPr id="8" name="ICON: communicate" descr="A blue chat bubbles with black dots&#10;&#10;Description automatically generated with medium confidence">
              <a:extLst>
                <a:ext uri="{FF2B5EF4-FFF2-40B4-BE49-F238E27FC236}">
                  <a16:creationId xmlns:a16="http://schemas.microsoft.com/office/drawing/2014/main" id="{453F52E3-1C6F-B2E0-407F-5D115268D1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7403" y="3455321"/>
              <a:ext cx="552731" cy="429472"/>
            </a:xfrm>
            <a:prstGeom prst="rect">
              <a:avLst/>
            </a:prstGeom>
          </p:spPr>
        </p:pic>
      </p:grpSp>
      <p:cxnSp>
        <p:nvCxnSpPr>
          <p:cNvPr id="11" name="line"/>
          <p:cNvCxnSpPr>
            <a:cxnSpLocks/>
          </p:cNvCxnSpPr>
          <p:nvPr/>
        </p:nvCxnSpPr>
        <p:spPr>
          <a:xfrm>
            <a:off x="0" y="2993787"/>
            <a:ext cx="10404088" cy="0"/>
          </a:xfrm>
          <a:prstGeom prst="line">
            <a:avLst/>
          </a:prstGeom>
          <a:ln w="28575">
            <a:solidFill>
              <a:srgbClr val="033E82"/>
            </a:solidFill>
            <a:prstDash val="sysDash"/>
          </a:ln>
        </p:spPr>
        <p:style>
          <a:lnRef idx="1">
            <a:schemeClr val="accent1"/>
          </a:lnRef>
          <a:fillRef idx="0">
            <a:schemeClr val="accent1"/>
          </a:fillRef>
          <a:effectRef idx="0">
            <a:schemeClr val="accent1"/>
          </a:effectRef>
          <a:fontRef idx="minor">
            <a:schemeClr val="tx1"/>
          </a:fontRef>
        </p:style>
      </p:cxnSp>
      <p:sp>
        <p:nvSpPr>
          <p:cNvPr id="12" name="TITLE: Upcoming: PLAN"/>
          <p:cNvSpPr txBox="1"/>
          <p:nvPr/>
        </p:nvSpPr>
        <p:spPr>
          <a:xfrm>
            <a:off x="647023" y="1794042"/>
            <a:ext cx="10649334" cy="11439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41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Upcoming: </a:t>
            </a:r>
          </a:p>
          <a:p>
            <a:pPr marL="0" marR="0" lvl="0" indent="0" algn="l" defTabSz="914400" rtl="0" eaLnBrk="1" fontAlgn="auto" latinLnBrk="0" hangingPunct="1">
              <a:lnSpc>
                <a:spcPts val="4100"/>
              </a:lnSpc>
              <a:spcBef>
                <a:spcPts val="0"/>
              </a:spcBef>
              <a:spcAft>
                <a:spcPts val="0"/>
              </a:spcAft>
              <a:buClr>
                <a:srgbClr val="000000"/>
              </a:buClr>
              <a:buSzTx/>
              <a:buFont typeface="Arial"/>
              <a:buNone/>
              <a:tabLst/>
              <a:defRPr/>
            </a:pPr>
            <a:r>
              <a:rPr kumimoji="0" lang="en-US" sz="4267" b="1" i="0" u="none" strike="noStrike" kern="1200" cap="none" spc="0" normalizeH="0" baseline="0" noProof="0" dirty="0">
                <a:ln>
                  <a:noFill/>
                </a:ln>
                <a:solidFill>
                  <a:srgbClr val="033E82"/>
                </a:solidFill>
                <a:effectLst/>
                <a:uLnTx/>
                <a:uFillTx/>
                <a:latin typeface="Century Gothic" panose="020B0502020202020204" pitchFamily="34" charset="0"/>
                <a:cs typeface="Arial"/>
                <a:sym typeface="Arial"/>
              </a:rPr>
              <a:t>SOUTHERN NEVADA STRONG UPDATE</a:t>
            </a:r>
          </a:p>
        </p:txBody>
      </p:sp>
    </p:spTree>
    <p:extLst>
      <p:ext uri="{BB962C8B-B14F-4D97-AF65-F5344CB8AC3E}">
        <p14:creationId xmlns:p14="http://schemas.microsoft.com/office/powerpoint/2010/main" val="40521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yland Parkway before and after image"/>
          <p:cNvPicPr>
            <a:picLocks noChangeAspect="1"/>
          </p:cNvPicPr>
          <p:nvPr/>
        </p:nvPicPr>
        <p:blipFill>
          <a:blip r:embed="rId3"/>
          <a:stretch>
            <a:fillRect/>
          </a:stretch>
        </p:blipFill>
        <p:spPr>
          <a:xfrm>
            <a:off x="381000" y="1383447"/>
            <a:ext cx="11430000" cy="5547689"/>
          </a:xfrm>
          <a:prstGeom prst="rect">
            <a:avLst/>
          </a:prstGeom>
        </p:spPr>
      </p:pic>
      <p:grpSp>
        <p:nvGrpSpPr>
          <p:cNvPr id="22" name="Wider sidewalks"/>
          <p:cNvGrpSpPr/>
          <p:nvPr/>
        </p:nvGrpSpPr>
        <p:grpSpPr>
          <a:xfrm>
            <a:off x="9718535" y="5747420"/>
            <a:ext cx="1780248" cy="307777"/>
            <a:chOff x="9718535" y="5747420"/>
            <a:chExt cx="1780248" cy="307777"/>
          </a:xfrm>
        </p:grpSpPr>
        <p:sp>
          <p:nvSpPr>
            <p:cNvPr id="16" name="shape"/>
            <p:cNvSpPr/>
            <p:nvPr/>
          </p:nvSpPr>
          <p:spPr>
            <a:xfrm>
              <a:off x="9718535" y="5747420"/>
              <a:ext cx="1780248" cy="307777"/>
            </a:xfrm>
            <a:prstGeom prst="rect">
              <a:avLst/>
            </a:prstGeom>
            <a:solidFill>
              <a:schemeClr val="bg1"/>
            </a:solidFill>
            <a:ln>
              <a:solidFill>
                <a:srgbClr val="03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Wider sidewalks text"/>
            <p:cNvSpPr txBox="1"/>
            <p:nvPr/>
          </p:nvSpPr>
          <p:spPr>
            <a:xfrm>
              <a:off x="9807547" y="5747420"/>
              <a:ext cx="16022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Wider </a:t>
              </a: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sidewalks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grpSp>
      <p:grpSp>
        <p:nvGrpSpPr>
          <p:cNvPr id="21" name="Enhanced transit shelters"/>
          <p:cNvGrpSpPr/>
          <p:nvPr/>
        </p:nvGrpSpPr>
        <p:grpSpPr>
          <a:xfrm>
            <a:off x="9060815" y="4085918"/>
            <a:ext cx="2437968" cy="307777"/>
            <a:chOff x="9060815" y="4085918"/>
            <a:chExt cx="2437968" cy="307777"/>
          </a:xfrm>
        </p:grpSpPr>
        <p:sp>
          <p:nvSpPr>
            <p:cNvPr id="14" name="shape"/>
            <p:cNvSpPr/>
            <p:nvPr/>
          </p:nvSpPr>
          <p:spPr>
            <a:xfrm>
              <a:off x="9060815" y="4085918"/>
              <a:ext cx="2437968" cy="307777"/>
            </a:xfrm>
            <a:prstGeom prst="rect">
              <a:avLst/>
            </a:prstGeom>
            <a:solidFill>
              <a:schemeClr val="bg1"/>
            </a:solidFill>
            <a:ln>
              <a:solidFill>
                <a:srgbClr val="03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nhanced transit shelters text"/>
            <p:cNvSpPr txBox="1"/>
            <p:nvPr/>
          </p:nvSpPr>
          <p:spPr>
            <a:xfrm>
              <a:off x="9130525" y="4093215"/>
              <a:ext cx="230201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Enhanced transit shelters </a:t>
              </a:r>
            </a:p>
          </p:txBody>
        </p:sp>
      </p:grpSp>
      <p:grpSp>
        <p:nvGrpSpPr>
          <p:cNvPr id="31" name="Upgraded lighting"/>
          <p:cNvGrpSpPr/>
          <p:nvPr/>
        </p:nvGrpSpPr>
        <p:grpSpPr>
          <a:xfrm>
            <a:off x="6713734" y="1906515"/>
            <a:ext cx="2721579" cy="639663"/>
            <a:chOff x="6713734" y="1906515"/>
            <a:chExt cx="2721579" cy="639663"/>
          </a:xfrm>
        </p:grpSpPr>
        <p:grpSp>
          <p:nvGrpSpPr>
            <p:cNvPr id="17" name="Upgraded lighting"/>
            <p:cNvGrpSpPr/>
            <p:nvPr/>
          </p:nvGrpSpPr>
          <p:grpSpPr>
            <a:xfrm>
              <a:off x="7291387" y="1906515"/>
              <a:ext cx="2143926" cy="307777"/>
              <a:chOff x="7291387" y="1906515"/>
              <a:chExt cx="2143926" cy="307777"/>
            </a:xfrm>
          </p:grpSpPr>
          <p:sp>
            <p:nvSpPr>
              <p:cNvPr id="5" name="shape"/>
              <p:cNvSpPr/>
              <p:nvPr/>
            </p:nvSpPr>
            <p:spPr>
              <a:xfrm>
                <a:off x="7291387" y="1906515"/>
                <a:ext cx="2143926" cy="307777"/>
              </a:xfrm>
              <a:prstGeom prst="rect">
                <a:avLst/>
              </a:prstGeom>
              <a:solidFill>
                <a:schemeClr val="bg1"/>
              </a:solidFill>
              <a:ln>
                <a:solidFill>
                  <a:srgbClr val="03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Upgraded lighting text"/>
              <p:cNvSpPr txBox="1"/>
              <p:nvPr/>
            </p:nvSpPr>
            <p:spPr>
              <a:xfrm>
                <a:off x="7363752" y="1906515"/>
                <a:ext cx="199873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Upgraded lighting </a:t>
                </a:r>
              </a:p>
            </p:txBody>
          </p:sp>
        </p:grpSp>
        <p:sp>
          <p:nvSpPr>
            <p:cNvPr id="24" name="shape"/>
            <p:cNvSpPr/>
            <p:nvPr/>
          </p:nvSpPr>
          <p:spPr>
            <a:xfrm>
              <a:off x="6713734" y="2060403"/>
              <a:ext cx="504825" cy="485775"/>
            </a:xfrm>
            <a:prstGeom prst="rightArrow">
              <a:avLst>
                <a:gd name="adj1" fmla="val 50000"/>
                <a:gd name="adj2" fmla="val 55882"/>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Enhanced landscape and shade"/>
          <p:cNvGrpSpPr/>
          <p:nvPr/>
        </p:nvGrpSpPr>
        <p:grpSpPr>
          <a:xfrm>
            <a:off x="7926369" y="2675527"/>
            <a:ext cx="3378204" cy="849741"/>
            <a:chOff x="7926369" y="2675527"/>
            <a:chExt cx="3378204" cy="849741"/>
          </a:xfrm>
        </p:grpSpPr>
        <p:grpSp>
          <p:nvGrpSpPr>
            <p:cNvPr id="18" name="Enhanced landscape and shade"/>
            <p:cNvGrpSpPr/>
            <p:nvPr/>
          </p:nvGrpSpPr>
          <p:grpSpPr>
            <a:xfrm>
              <a:off x="8178782" y="2675527"/>
              <a:ext cx="3125791" cy="307777"/>
              <a:chOff x="8178782" y="2675527"/>
              <a:chExt cx="3125791" cy="307777"/>
            </a:xfrm>
          </p:grpSpPr>
          <p:sp>
            <p:nvSpPr>
              <p:cNvPr id="12" name="Rectangle 11"/>
              <p:cNvSpPr/>
              <p:nvPr/>
            </p:nvSpPr>
            <p:spPr>
              <a:xfrm>
                <a:off x="8178782" y="2675527"/>
                <a:ext cx="3125791" cy="307777"/>
              </a:xfrm>
              <a:prstGeom prst="rect">
                <a:avLst/>
              </a:prstGeom>
              <a:solidFill>
                <a:schemeClr val="bg1"/>
              </a:solidFill>
              <a:ln>
                <a:solidFill>
                  <a:srgbClr val="03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nhanced landscape and shade text"/>
              <p:cNvSpPr txBox="1"/>
              <p:nvPr/>
            </p:nvSpPr>
            <p:spPr>
              <a:xfrm>
                <a:off x="8245783" y="2690916"/>
                <a:ext cx="300214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Enhanced landscape and shade </a:t>
                </a:r>
              </a:p>
            </p:txBody>
          </p:sp>
        </p:grpSp>
        <p:sp>
          <p:nvSpPr>
            <p:cNvPr id="25" name="shape"/>
            <p:cNvSpPr/>
            <p:nvPr/>
          </p:nvSpPr>
          <p:spPr>
            <a:xfrm>
              <a:off x="7926369" y="3039493"/>
              <a:ext cx="504825" cy="485775"/>
            </a:xfrm>
            <a:prstGeom prst="rightArrow">
              <a:avLst>
                <a:gd name="adj1" fmla="val 50000"/>
                <a:gd name="adj2" fmla="val 55882"/>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Shared bus-bike lane"/>
          <p:cNvGrpSpPr/>
          <p:nvPr/>
        </p:nvGrpSpPr>
        <p:grpSpPr>
          <a:xfrm>
            <a:off x="6377450" y="3647359"/>
            <a:ext cx="2437968" cy="846085"/>
            <a:chOff x="6377450" y="3647359"/>
            <a:chExt cx="2437968" cy="846085"/>
          </a:xfrm>
        </p:grpSpPr>
        <p:grpSp>
          <p:nvGrpSpPr>
            <p:cNvPr id="19" name="Shared bus-bike lane"/>
            <p:cNvGrpSpPr/>
            <p:nvPr/>
          </p:nvGrpSpPr>
          <p:grpSpPr>
            <a:xfrm>
              <a:off x="6377450" y="3647359"/>
              <a:ext cx="2437968" cy="307777"/>
              <a:chOff x="6377450" y="3647359"/>
              <a:chExt cx="2437968" cy="307777"/>
            </a:xfrm>
          </p:grpSpPr>
          <p:sp>
            <p:nvSpPr>
              <p:cNvPr id="13" name="Rectangle 12"/>
              <p:cNvSpPr/>
              <p:nvPr/>
            </p:nvSpPr>
            <p:spPr>
              <a:xfrm>
                <a:off x="6377450" y="3647359"/>
                <a:ext cx="2437968" cy="307777"/>
              </a:xfrm>
              <a:prstGeom prst="rect">
                <a:avLst/>
              </a:prstGeom>
              <a:solidFill>
                <a:schemeClr val="bg1"/>
              </a:solidFill>
              <a:ln>
                <a:solidFill>
                  <a:srgbClr val="03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hared bus-bike lane text"/>
              <p:cNvSpPr txBox="1"/>
              <p:nvPr/>
            </p:nvSpPr>
            <p:spPr>
              <a:xfrm>
                <a:off x="6509511" y="3655054"/>
                <a:ext cx="2173846"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Shared bus-bike lane </a:t>
                </a:r>
              </a:p>
            </p:txBody>
          </p:sp>
        </p:grpSp>
        <p:sp>
          <p:nvSpPr>
            <p:cNvPr id="26" name="shape"/>
            <p:cNvSpPr/>
            <p:nvPr/>
          </p:nvSpPr>
          <p:spPr>
            <a:xfrm>
              <a:off x="7038974" y="4007669"/>
              <a:ext cx="504825" cy="485775"/>
            </a:xfrm>
            <a:prstGeom prst="rightArrow">
              <a:avLst>
                <a:gd name="adj1" fmla="val 50000"/>
                <a:gd name="adj2" fmla="val 55882"/>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Raised median"/>
          <p:cNvGrpSpPr/>
          <p:nvPr/>
        </p:nvGrpSpPr>
        <p:grpSpPr>
          <a:xfrm>
            <a:off x="6365034" y="4855977"/>
            <a:ext cx="1920078" cy="830046"/>
            <a:chOff x="6365034" y="4855977"/>
            <a:chExt cx="1920078" cy="830046"/>
          </a:xfrm>
        </p:grpSpPr>
        <p:grpSp>
          <p:nvGrpSpPr>
            <p:cNvPr id="20" name="Raised median"/>
            <p:cNvGrpSpPr/>
            <p:nvPr/>
          </p:nvGrpSpPr>
          <p:grpSpPr>
            <a:xfrm>
              <a:off x="6365034" y="4855977"/>
              <a:ext cx="1920078" cy="307778"/>
              <a:chOff x="6365034" y="4855977"/>
              <a:chExt cx="1920078" cy="307778"/>
            </a:xfrm>
          </p:grpSpPr>
          <p:sp>
            <p:nvSpPr>
              <p:cNvPr id="15" name="shape"/>
              <p:cNvSpPr/>
              <p:nvPr/>
            </p:nvSpPr>
            <p:spPr>
              <a:xfrm>
                <a:off x="6365034" y="4855978"/>
                <a:ext cx="1920078" cy="307777"/>
              </a:xfrm>
              <a:prstGeom prst="rect">
                <a:avLst/>
              </a:prstGeom>
              <a:solidFill>
                <a:schemeClr val="bg1"/>
              </a:solidFill>
              <a:ln>
                <a:solidFill>
                  <a:srgbClr val="03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aised median text"/>
              <p:cNvSpPr txBox="1"/>
              <p:nvPr/>
            </p:nvSpPr>
            <p:spPr>
              <a:xfrm>
                <a:off x="6471363" y="4855977"/>
                <a:ext cx="17074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Raised median </a:t>
                </a:r>
              </a:p>
            </p:txBody>
          </p:sp>
        </p:grpSp>
        <p:sp>
          <p:nvSpPr>
            <p:cNvPr id="27" name="shape"/>
            <p:cNvSpPr/>
            <p:nvPr/>
          </p:nvSpPr>
          <p:spPr>
            <a:xfrm rot="10800000">
              <a:off x="6570032" y="5200248"/>
              <a:ext cx="504825" cy="485775"/>
            </a:xfrm>
            <a:prstGeom prst="rightArrow">
              <a:avLst>
                <a:gd name="adj1" fmla="val 50000"/>
                <a:gd name="adj2" fmla="val 55882"/>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shape">
            <a:extLst>
              <a:ext uri="{FF2B5EF4-FFF2-40B4-BE49-F238E27FC236}">
                <a16:creationId xmlns:a16="http://schemas.microsoft.com/office/drawing/2014/main" id="{A235E0F7-7B4B-FB03-6A4C-5E25D3BB57C8}"/>
              </a:ext>
            </a:extLst>
          </p:cNvPr>
          <p:cNvSpPr/>
          <p:nvPr/>
        </p:nvSpPr>
        <p:spPr>
          <a:xfrm>
            <a:off x="0" y="0"/>
            <a:ext cx="12192000" cy="1346199"/>
          </a:xfrm>
          <a:prstGeom prst="rect">
            <a:avLst/>
          </a:prstGeom>
          <a:solidFill>
            <a:srgbClr val="033E82"/>
          </a:solidFill>
          <a:ln w="12700" cap="flat" cmpd="sng" algn="ctr">
            <a:noFill/>
            <a:prstDash val="solid"/>
            <a:miter lim="800000"/>
          </a:ln>
          <a:effectLst/>
        </p:spPr>
        <p:txBody>
          <a:bodyPr rtlCol="0" anchor="ctr"/>
          <a:lstStyle/>
          <a:p>
            <a:pPr algn="ctr">
              <a:defRPr/>
            </a:pPr>
            <a:endParaRPr lang="en-US" kern="0" dirty="0">
              <a:solidFill>
                <a:prstClr val="white"/>
              </a:solidFill>
              <a:latin typeface="Century Gothic" panose="020F0302020204030204"/>
            </a:endParaRPr>
          </a:p>
        </p:txBody>
      </p:sp>
      <p:sp>
        <p:nvSpPr>
          <p:cNvPr id="32" name="stroke">
            <a:extLst>
              <a:ext uri="{FF2B5EF4-FFF2-40B4-BE49-F238E27FC236}">
                <a16:creationId xmlns:a16="http://schemas.microsoft.com/office/drawing/2014/main" id="{695FE270-018C-A423-AB8D-99DAEAC45975}"/>
              </a:ext>
            </a:extLst>
          </p:cNvPr>
          <p:cNvSpPr/>
          <p:nvPr/>
        </p:nvSpPr>
        <p:spPr>
          <a:xfrm>
            <a:off x="2195925" y="245109"/>
            <a:ext cx="7800150" cy="835908"/>
          </a:xfrm>
          <a:prstGeom prst="rect">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ITLE: Maryland Parkway Updates">
            <a:extLst>
              <a:ext uri="{FF2B5EF4-FFF2-40B4-BE49-F238E27FC236}">
                <a16:creationId xmlns:a16="http://schemas.microsoft.com/office/drawing/2014/main" id="{7487472B-A693-8F38-3B20-636C8453743D}"/>
              </a:ext>
            </a:extLst>
          </p:cNvPr>
          <p:cNvSpPr txBox="1"/>
          <p:nvPr/>
        </p:nvSpPr>
        <p:spPr>
          <a:xfrm>
            <a:off x="2195925" y="295661"/>
            <a:ext cx="7800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pitchFamily="34" charset="0"/>
              </a:rPr>
              <a:t>Maryland Parkway Updates</a:t>
            </a:r>
          </a:p>
        </p:txBody>
      </p:sp>
    </p:spTree>
    <p:extLst>
      <p:ext uri="{BB962C8B-B14F-4D97-AF65-F5344CB8AC3E}">
        <p14:creationId xmlns:p14="http://schemas.microsoft.com/office/powerpoint/2010/main" val="247038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edge">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0-#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1+#ppt_w/2"/>
                                          </p:val>
                                        </p:tav>
                                        <p:tav tm="100000">
                                          <p:val>
                                            <p:strVal val="#ppt_x"/>
                                          </p:val>
                                        </p:tav>
                                      </p:tavLst>
                                    </p:anim>
                                    <p:anim calcmode="lin" valueType="num">
                                      <p:cBhvr additive="base">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1+#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1+#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outside a building&#10;&#10;Description automatically generated with low confidence">
            <a:extLst>
              <a:ext uri="{FF2B5EF4-FFF2-40B4-BE49-F238E27FC236}">
                <a16:creationId xmlns:a16="http://schemas.microsoft.com/office/drawing/2014/main" id="{D12566F4-3434-EA7E-6190-C928F537C7B0}"/>
              </a:ext>
            </a:extLst>
          </p:cNvPr>
          <p:cNvPicPr>
            <a:picLocks noChangeAspect="1"/>
          </p:cNvPicPr>
          <p:nvPr/>
        </p:nvPicPr>
        <p:blipFill rotWithShape="1">
          <a:blip r:embed="rId3">
            <a:extLst>
              <a:ext uri="{28A0092B-C50C-407E-A947-70E740481C1C}">
                <a14:useLocalDpi xmlns:a14="http://schemas.microsoft.com/office/drawing/2010/main" val="0"/>
              </a:ext>
            </a:extLst>
          </a:blip>
          <a:srcRect l="9048" t="22907" r="20061" b="-91"/>
          <a:stretch/>
        </p:blipFill>
        <p:spPr>
          <a:xfrm>
            <a:off x="0" y="0"/>
            <a:ext cx="12192000" cy="8498928"/>
          </a:xfrm>
          <a:prstGeom prst="rect">
            <a:avLst/>
          </a:prstGeom>
        </p:spPr>
      </p:pic>
      <p:grpSp>
        <p:nvGrpSpPr>
          <p:cNvPr id="22" name="Wider sidewalks" hidden="1"/>
          <p:cNvGrpSpPr/>
          <p:nvPr/>
        </p:nvGrpSpPr>
        <p:grpSpPr>
          <a:xfrm>
            <a:off x="9718535" y="5747420"/>
            <a:ext cx="1780248" cy="307777"/>
            <a:chOff x="9718535" y="5747420"/>
            <a:chExt cx="1780248" cy="307777"/>
          </a:xfrm>
        </p:grpSpPr>
        <p:sp>
          <p:nvSpPr>
            <p:cNvPr id="16" name="Rectangle 15"/>
            <p:cNvSpPr/>
            <p:nvPr/>
          </p:nvSpPr>
          <p:spPr>
            <a:xfrm>
              <a:off x="9718535" y="5747420"/>
              <a:ext cx="178024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Wider sidewalks text"/>
            <p:cNvSpPr txBox="1"/>
            <p:nvPr/>
          </p:nvSpPr>
          <p:spPr>
            <a:xfrm>
              <a:off x="9807547" y="5747420"/>
              <a:ext cx="16022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Wider </a:t>
              </a: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sidewalks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grpSp>
      <p:grpSp>
        <p:nvGrpSpPr>
          <p:cNvPr id="20" name="Raised median" hidden="1"/>
          <p:cNvGrpSpPr/>
          <p:nvPr/>
        </p:nvGrpSpPr>
        <p:grpSpPr>
          <a:xfrm>
            <a:off x="6365034" y="4855977"/>
            <a:ext cx="1920078" cy="307778"/>
            <a:chOff x="6365034" y="4855977"/>
            <a:chExt cx="1920078" cy="307778"/>
          </a:xfrm>
        </p:grpSpPr>
        <p:sp>
          <p:nvSpPr>
            <p:cNvPr id="15" name="Rectangle 14"/>
            <p:cNvSpPr/>
            <p:nvPr/>
          </p:nvSpPr>
          <p:spPr>
            <a:xfrm>
              <a:off x="6365034" y="4855978"/>
              <a:ext cx="192007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aised median text"/>
            <p:cNvSpPr txBox="1"/>
            <p:nvPr/>
          </p:nvSpPr>
          <p:spPr>
            <a:xfrm>
              <a:off x="6471363" y="4855977"/>
              <a:ext cx="17074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Raised median </a:t>
              </a:r>
            </a:p>
          </p:txBody>
        </p:sp>
      </p:grpSp>
      <p:grpSp>
        <p:nvGrpSpPr>
          <p:cNvPr id="21" name="Enhanced transit shelters" hidden="1"/>
          <p:cNvGrpSpPr/>
          <p:nvPr/>
        </p:nvGrpSpPr>
        <p:grpSpPr>
          <a:xfrm>
            <a:off x="9060815" y="4085918"/>
            <a:ext cx="2437968" cy="307777"/>
            <a:chOff x="9060815" y="4085918"/>
            <a:chExt cx="2437968" cy="307777"/>
          </a:xfrm>
        </p:grpSpPr>
        <p:sp>
          <p:nvSpPr>
            <p:cNvPr id="14" name="Rectangle 13"/>
            <p:cNvSpPr/>
            <p:nvPr/>
          </p:nvSpPr>
          <p:spPr>
            <a:xfrm>
              <a:off x="9060815" y="4085918"/>
              <a:ext cx="243796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Enhanced transit shelters text"/>
            <p:cNvSpPr txBox="1"/>
            <p:nvPr/>
          </p:nvSpPr>
          <p:spPr>
            <a:xfrm>
              <a:off x="9130525" y="4093215"/>
              <a:ext cx="230201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Enhanced transit shelters </a:t>
              </a:r>
            </a:p>
          </p:txBody>
        </p:sp>
      </p:grpSp>
      <p:grpSp>
        <p:nvGrpSpPr>
          <p:cNvPr id="19" name="Shared bus-bike lane" hidden="1"/>
          <p:cNvGrpSpPr/>
          <p:nvPr/>
        </p:nvGrpSpPr>
        <p:grpSpPr>
          <a:xfrm>
            <a:off x="6377450" y="3647359"/>
            <a:ext cx="2437968" cy="307777"/>
            <a:chOff x="6377450" y="3647359"/>
            <a:chExt cx="2437968" cy="307777"/>
          </a:xfrm>
        </p:grpSpPr>
        <p:sp>
          <p:nvSpPr>
            <p:cNvPr id="13" name="Rectangle 12"/>
            <p:cNvSpPr/>
            <p:nvPr/>
          </p:nvSpPr>
          <p:spPr>
            <a:xfrm>
              <a:off x="6377450" y="3647359"/>
              <a:ext cx="243796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hared bus-bike lane text"/>
            <p:cNvSpPr txBox="1"/>
            <p:nvPr/>
          </p:nvSpPr>
          <p:spPr>
            <a:xfrm>
              <a:off x="6509511" y="3655054"/>
              <a:ext cx="2173846"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Shared bus-bike lane </a:t>
              </a:r>
            </a:p>
          </p:txBody>
        </p:sp>
      </p:grpSp>
      <p:grpSp>
        <p:nvGrpSpPr>
          <p:cNvPr id="18" name="Enhanced landscape and shade" hidden="1"/>
          <p:cNvGrpSpPr/>
          <p:nvPr/>
        </p:nvGrpSpPr>
        <p:grpSpPr>
          <a:xfrm>
            <a:off x="8178782" y="2675527"/>
            <a:ext cx="3125791" cy="307777"/>
            <a:chOff x="8178782" y="2675527"/>
            <a:chExt cx="3125791" cy="307777"/>
          </a:xfrm>
        </p:grpSpPr>
        <p:sp>
          <p:nvSpPr>
            <p:cNvPr id="12" name="Rectangle 11"/>
            <p:cNvSpPr/>
            <p:nvPr/>
          </p:nvSpPr>
          <p:spPr>
            <a:xfrm>
              <a:off x="8178782" y="2675527"/>
              <a:ext cx="3125791"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Enhanced landscape and shade text"/>
            <p:cNvSpPr txBox="1"/>
            <p:nvPr/>
          </p:nvSpPr>
          <p:spPr>
            <a:xfrm>
              <a:off x="8245783" y="2690916"/>
              <a:ext cx="300214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Enhanced landscape and shade </a:t>
              </a:r>
            </a:p>
          </p:txBody>
        </p:sp>
      </p:grpSp>
      <p:grpSp>
        <p:nvGrpSpPr>
          <p:cNvPr id="17" name="Upgraded lighting" hidden="1"/>
          <p:cNvGrpSpPr/>
          <p:nvPr/>
        </p:nvGrpSpPr>
        <p:grpSpPr>
          <a:xfrm>
            <a:off x="7291387" y="1906515"/>
            <a:ext cx="2143926" cy="307777"/>
            <a:chOff x="7291387" y="1906515"/>
            <a:chExt cx="2143926" cy="307777"/>
          </a:xfrm>
        </p:grpSpPr>
        <p:sp>
          <p:nvSpPr>
            <p:cNvPr id="5" name="Rectangle 4"/>
            <p:cNvSpPr/>
            <p:nvPr/>
          </p:nvSpPr>
          <p:spPr>
            <a:xfrm>
              <a:off x="7291387" y="1906515"/>
              <a:ext cx="2143926"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Upgraded lighting text"/>
            <p:cNvSpPr txBox="1"/>
            <p:nvPr/>
          </p:nvSpPr>
          <p:spPr>
            <a:xfrm>
              <a:off x="7363752" y="1906515"/>
              <a:ext cx="199873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Upgraded lighting </a:t>
              </a:r>
            </a:p>
          </p:txBody>
        </p:sp>
      </p:grpSp>
      <p:sp>
        <p:nvSpPr>
          <p:cNvPr id="27" name="blue box"/>
          <p:cNvSpPr/>
          <p:nvPr/>
        </p:nvSpPr>
        <p:spPr>
          <a:xfrm>
            <a:off x="0" y="0"/>
            <a:ext cx="12192000" cy="1346199"/>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ITLE: Maryland Parkway BRT"/>
          <p:cNvSpPr txBox="1"/>
          <p:nvPr/>
        </p:nvSpPr>
        <p:spPr>
          <a:xfrm>
            <a:off x="2597615" y="295661"/>
            <a:ext cx="6996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Maryland Parkway BRT</a:t>
            </a:r>
          </a:p>
        </p:txBody>
      </p:sp>
      <p:sp>
        <p:nvSpPr>
          <p:cNvPr id="29" name="white box"/>
          <p:cNvSpPr/>
          <p:nvPr/>
        </p:nvSpPr>
        <p:spPr>
          <a:xfrm>
            <a:off x="2597615" y="245109"/>
            <a:ext cx="6996771" cy="8359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D6294C7-CB51-C259-CFB6-7AE6782145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41F2F-43E0-4CC0-9802-8EF9D05E57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32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edge">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2566F4-3434-EA7E-6190-C928F537C7B0}"/>
              </a:ext>
            </a:extLst>
          </p:cNvPr>
          <p:cNvPicPr>
            <a:picLocks noChangeAspect="1"/>
          </p:cNvPicPr>
          <p:nvPr/>
        </p:nvPicPr>
        <p:blipFill rotWithShape="1">
          <a:blip r:embed="rId3">
            <a:extLst>
              <a:ext uri="{28A0092B-C50C-407E-A947-70E740481C1C}">
                <a14:useLocalDpi xmlns:a14="http://schemas.microsoft.com/office/drawing/2010/main" val="0"/>
              </a:ext>
            </a:extLst>
          </a:blip>
          <a:srcRect l="5812" r="8743"/>
          <a:stretch/>
        </p:blipFill>
        <p:spPr>
          <a:xfrm>
            <a:off x="0" y="673767"/>
            <a:ext cx="12192000" cy="6870489"/>
          </a:xfrm>
          <a:prstGeom prst="rect">
            <a:avLst/>
          </a:prstGeom>
        </p:spPr>
      </p:pic>
      <p:grpSp>
        <p:nvGrpSpPr>
          <p:cNvPr id="22" name="Wider sidewalks" hidden="1"/>
          <p:cNvGrpSpPr/>
          <p:nvPr/>
        </p:nvGrpSpPr>
        <p:grpSpPr>
          <a:xfrm>
            <a:off x="9718535" y="5747420"/>
            <a:ext cx="1780248" cy="307777"/>
            <a:chOff x="9718535" y="5747420"/>
            <a:chExt cx="1780248" cy="307777"/>
          </a:xfrm>
        </p:grpSpPr>
        <p:sp>
          <p:nvSpPr>
            <p:cNvPr id="16" name="Rectangle 15"/>
            <p:cNvSpPr/>
            <p:nvPr/>
          </p:nvSpPr>
          <p:spPr>
            <a:xfrm>
              <a:off x="9718535" y="5747420"/>
              <a:ext cx="178024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Wider sidewalks text"/>
            <p:cNvSpPr txBox="1"/>
            <p:nvPr/>
          </p:nvSpPr>
          <p:spPr>
            <a:xfrm>
              <a:off x="9807547" y="5747420"/>
              <a:ext cx="16022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Wider </a:t>
              </a: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sidewalks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grpSp>
      <p:grpSp>
        <p:nvGrpSpPr>
          <p:cNvPr id="20" name="Raised median" hidden="1"/>
          <p:cNvGrpSpPr/>
          <p:nvPr/>
        </p:nvGrpSpPr>
        <p:grpSpPr>
          <a:xfrm>
            <a:off x="6365034" y="4855977"/>
            <a:ext cx="1920078" cy="307778"/>
            <a:chOff x="6365034" y="4855977"/>
            <a:chExt cx="1920078" cy="307778"/>
          </a:xfrm>
        </p:grpSpPr>
        <p:sp>
          <p:nvSpPr>
            <p:cNvPr id="15" name="Rectangle 14"/>
            <p:cNvSpPr/>
            <p:nvPr/>
          </p:nvSpPr>
          <p:spPr>
            <a:xfrm>
              <a:off x="6365034" y="4855978"/>
              <a:ext cx="192007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aised median text"/>
            <p:cNvSpPr txBox="1"/>
            <p:nvPr/>
          </p:nvSpPr>
          <p:spPr>
            <a:xfrm>
              <a:off x="6471363" y="4855977"/>
              <a:ext cx="17074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Raised median </a:t>
              </a:r>
            </a:p>
          </p:txBody>
        </p:sp>
      </p:grpSp>
      <p:grpSp>
        <p:nvGrpSpPr>
          <p:cNvPr id="21" name="Enhanced transit shelters" hidden="1"/>
          <p:cNvGrpSpPr/>
          <p:nvPr/>
        </p:nvGrpSpPr>
        <p:grpSpPr>
          <a:xfrm>
            <a:off x="9060815" y="4085918"/>
            <a:ext cx="2437968" cy="307777"/>
            <a:chOff x="9060815" y="4085918"/>
            <a:chExt cx="2437968" cy="307777"/>
          </a:xfrm>
        </p:grpSpPr>
        <p:sp>
          <p:nvSpPr>
            <p:cNvPr id="14" name="Rectangle 13"/>
            <p:cNvSpPr/>
            <p:nvPr/>
          </p:nvSpPr>
          <p:spPr>
            <a:xfrm>
              <a:off x="9060815" y="4085918"/>
              <a:ext cx="243796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Enhanced transit shelters text"/>
            <p:cNvSpPr txBox="1"/>
            <p:nvPr/>
          </p:nvSpPr>
          <p:spPr>
            <a:xfrm>
              <a:off x="9130525" y="4093215"/>
              <a:ext cx="230201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Enhanced transit shelters </a:t>
              </a:r>
            </a:p>
          </p:txBody>
        </p:sp>
      </p:grpSp>
      <p:grpSp>
        <p:nvGrpSpPr>
          <p:cNvPr id="19" name="Shared bus-bike lane" hidden="1"/>
          <p:cNvGrpSpPr/>
          <p:nvPr/>
        </p:nvGrpSpPr>
        <p:grpSpPr>
          <a:xfrm>
            <a:off x="6377450" y="3647359"/>
            <a:ext cx="2437968" cy="307777"/>
            <a:chOff x="6377450" y="3647359"/>
            <a:chExt cx="2437968" cy="307777"/>
          </a:xfrm>
        </p:grpSpPr>
        <p:sp>
          <p:nvSpPr>
            <p:cNvPr id="13" name="Rectangle 12"/>
            <p:cNvSpPr/>
            <p:nvPr/>
          </p:nvSpPr>
          <p:spPr>
            <a:xfrm>
              <a:off x="6377450" y="3647359"/>
              <a:ext cx="2437968"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hared bus-bike lane text"/>
            <p:cNvSpPr txBox="1"/>
            <p:nvPr/>
          </p:nvSpPr>
          <p:spPr>
            <a:xfrm>
              <a:off x="6509511" y="3655054"/>
              <a:ext cx="2173846"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Shared bus-bike lane </a:t>
              </a:r>
            </a:p>
          </p:txBody>
        </p:sp>
      </p:grpSp>
      <p:grpSp>
        <p:nvGrpSpPr>
          <p:cNvPr id="18" name="Enhanced landscape and shade" hidden="1"/>
          <p:cNvGrpSpPr/>
          <p:nvPr/>
        </p:nvGrpSpPr>
        <p:grpSpPr>
          <a:xfrm>
            <a:off x="8178782" y="2675527"/>
            <a:ext cx="3125791" cy="307777"/>
            <a:chOff x="8178782" y="2675527"/>
            <a:chExt cx="3125791" cy="307777"/>
          </a:xfrm>
        </p:grpSpPr>
        <p:sp>
          <p:nvSpPr>
            <p:cNvPr id="12" name="Rectangle 11"/>
            <p:cNvSpPr/>
            <p:nvPr/>
          </p:nvSpPr>
          <p:spPr>
            <a:xfrm>
              <a:off x="8178782" y="2675527"/>
              <a:ext cx="3125791"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Enhanced landscape and shade text"/>
            <p:cNvSpPr txBox="1"/>
            <p:nvPr/>
          </p:nvSpPr>
          <p:spPr>
            <a:xfrm>
              <a:off x="8245783" y="2690916"/>
              <a:ext cx="300214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Enhanced landscape and shade </a:t>
              </a:r>
            </a:p>
          </p:txBody>
        </p:sp>
      </p:grpSp>
      <p:grpSp>
        <p:nvGrpSpPr>
          <p:cNvPr id="17" name="Upgraded lighting" hidden="1"/>
          <p:cNvGrpSpPr/>
          <p:nvPr/>
        </p:nvGrpSpPr>
        <p:grpSpPr>
          <a:xfrm>
            <a:off x="7291387" y="1906515"/>
            <a:ext cx="2143926" cy="307777"/>
            <a:chOff x="7291387" y="1906515"/>
            <a:chExt cx="2143926" cy="307777"/>
          </a:xfrm>
        </p:grpSpPr>
        <p:sp>
          <p:nvSpPr>
            <p:cNvPr id="5" name="Rectangle 4"/>
            <p:cNvSpPr/>
            <p:nvPr/>
          </p:nvSpPr>
          <p:spPr>
            <a:xfrm>
              <a:off x="7291387" y="1906515"/>
              <a:ext cx="2143926" cy="307777"/>
            </a:xfrm>
            <a:prstGeom prst="rect">
              <a:avLst/>
            </a:prstGeom>
            <a:solidFill>
              <a:schemeClr val="bg1"/>
            </a:solidFill>
            <a:ln>
              <a:solidFill>
                <a:srgbClr val="E22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Upgraded lighting text"/>
            <p:cNvSpPr txBox="1"/>
            <p:nvPr/>
          </p:nvSpPr>
          <p:spPr>
            <a:xfrm>
              <a:off x="7363752" y="1906515"/>
              <a:ext cx="199873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Upgraded lighting </a:t>
              </a:r>
            </a:p>
          </p:txBody>
        </p:sp>
      </p:grpSp>
      <p:sp>
        <p:nvSpPr>
          <p:cNvPr id="27" name="blue box"/>
          <p:cNvSpPr/>
          <p:nvPr/>
        </p:nvSpPr>
        <p:spPr>
          <a:xfrm>
            <a:off x="0" y="0"/>
            <a:ext cx="12192000" cy="1346199"/>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ITLE: Maryland Parkway BRT"/>
          <p:cNvSpPr txBox="1"/>
          <p:nvPr/>
        </p:nvSpPr>
        <p:spPr>
          <a:xfrm>
            <a:off x="2597615" y="295661"/>
            <a:ext cx="6996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Maryland Parkway BRT</a:t>
            </a:r>
          </a:p>
        </p:txBody>
      </p:sp>
      <p:sp>
        <p:nvSpPr>
          <p:cNvPr id="29" name="white box"/>
          <p:cNvSpPr/>
          <p:nvPr/>
        </p:nvSpPr>
        <p:spPr>
          <a:xfrm>
            <a:off x="2597615" y="245109"/>
            <a:ext cx="6996771" cy="8359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D6294C7-CB51-C259-CFB6-7AE6782145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41F2F-43E0-4CC0-9802-8EF9D05E57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25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edge">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309C9-3FDA-EADE-4A6F-0479023EEC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6" t="28828" r="10122"/>
          <a:stretch/>
        </p:blipFill>
        <p:spPr>
          <a:xfrm>
            <a:off x="-11485" y="-3"/>
            <a:ext cx="12203485" cy="6858000"/>
          </a:xfrm>
          <a:prstGeom prst="rect">
            <a:avLst/>
          </a:prstGeom>
        </p:spPr>
      </p:pic>
      <p:grpSp>
        <p:nvGrpSpPr>
          <p:cNvPr id="4" name="Group 3">
            <a:extLst>
              <a:ext uri="{FF2B5EF4-FFF2-40B4-BE49-F238E27FC236}">
                <a16:creationId xmlns:a16="http://schemas.microsoft.com/office/drawing/2014/main" id="{F0A7B3FE-4E54-B4AA-1A68-3F64B621CBE0}"/>
              </a:ext>
            </a:extLst>
          </p:cNvPr>
          <p:cNvGrpSpPr/>
          <p:nvPr/>
        </p:nvGrpSpPr>
        <p:grpSpPr>
          <a:xfrm>
            <a:off x="-26536" y="1"/>
            <a:ext cx="12211011" cy="6858001"/>
            <a:chOff x="-19902" y="0"/>
            <a:chExt cx="9158258" cy="5143501"/>
          </a:xfrm>
        </p:grpSpPr>
        <p:sp>
          <p:nvSpPr>
            <p:cNvPr id="18" name="Rectangle 17"/>
            <p:cNvSpPr/>
            <p:nvPr/>
          </p:nvSpPr>
          <p:spPr>
            <a:xfrm>
              <a:off x="-14258" y="0"/>
              <a:ext cx="9152614" cy="5143500"/>
            </a:xfrm>
            <a:prstGeom prst="rect">
              <a:avLst/>
            </a:prstGeom>
            <a:solidFill>
              <a:schemeClr val="bg1">
                <a:alpha val="11000"/>
              </a:schemeClr>
            </a:solidFill>
            <a:ln w="12700" cap="flat" cmpd="sng" algn="ctr">
              <a:noFill/>
              <a:prstDash val="solid"/>
              <a:miter lim="800000"/>
            </a:ln>
            <a:effectLst/>
          </p:spPr>
          <p:txBody>
            <a:bodyPr rtlCol="0" anchor="ctr"/>
            <a:lstStyle/>
            <a:p>
              <a:pPr algn="ctr" defTabSz="914354">
                <a:defRPr/>
              </a:pPr>
              <a:endParaRPr lang="en-US" kern="0">
                <a:solidFill>
                  <a:prstClr val="white"/>
                </a:solidFill>
                <a:latin typeface="Calibri" panose="020F0502020204030204"/>
              </a:endParaRPr>
            </a:p>
          </p:txBody>
        </p:sp>
        <p:sp>
          <p:nvSpPr>
            <p:cNvPr id="23" name="Rectangle 22"/>
            <p:cNvSpPr/>
            <p:nvPr/>
          </p:nvSpPr>
          <p:spPr>
            <a:xfrm>
              <a:off x="-19902" y="2"/>
              <a:ext cx="9144000" cy="5143499"/>
            </a:xfrm>
            <a:prstGeom prst="rect">
              <a:avLst/>
            </a:prstGeom>
            <a:solidFill>
              <a:schemeClr val="bg1">
                <a:alpha val="18000"/>
              </a:schemeClr>
            </a:solidFill>
            <a:ln w="12700" cap="flat" cmpd="sng" algn="ctr">
              <a:noFill/>
              <a:prstDash val="solid"/>
              <a:miter lim="800000"/>
            </a:ln>
            <a:effectLst/>
          </p:spPr>
          <p:txBody>
            <a:bodyPr rtlCol="0" anchor="ctr"/>
            <a:lstStyle/>
            <a:p>
              <a:pPr algn="ctr" defTabSz="914354">
                <a:defRPr/>
              </a:pPr>
              <a:endParaRPr lang="en-US" kern="0">
                <a:solidFill>
                  <a:prstClr val="white"/>
                </a:solidFill>
                <a:latin typeface="Calibri" panose="020F0502020204030204"/>
              </a:endParaRPr>
            </a:p>
          </p:txBody>
        </p:sp>
      </p:grpSp>
      <p:sp>
        <p:nvSpPr>
          <p:cNvPr id="24" name="box"/>
          <p:cNvSpPr/>
          <p:nvPr/>
        </p:nvSpPr>
        <p:spPr>
          <a:xfrm>
            <a:off x="0" y="4475748"/>
            <a:ext cx="8636000" cy="2382253"/>
          </a:xfrm>
          <a:prstGeom prst="rect">
            <a:avLst/>
          </a:prstGeom>
          <a:solidFill>
            <a:srgbClr val="033E82">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6650"/>
            <a:endParaRPr lang="en-US" sz="2400">
              <a:solidFill>
                <a:prstClr val="white"/>
              </a:solidFill>
              <a:latin typeface="Calibri"/>
            </a:endParaRPr>
          </a:p>
        </p:txBody>
      </p:sp>
      <p:grpSp>
        <p:nvGrpSpPr>
          <p:cNvPr id="29" name="Group 28"/>
          <p:cNvGrpSpPr/>
          <p:nvPr/>
        </p:nvGrpSpPr>
        <p:grpSpPr>
          <a:xfrm>
            <a:off x="268025" y="4636294"/>
            <a:ext cx="8196675" cy="1630769"/>
            <a:chOff x="201018" y="1913900"/>
            <a:chExt cx="6147507" cy="1223077"/>
          </a:xfrm>
        </p:grpSpPr>
        <p:sp>
          <p:nvSpPr>
            <p:cNvPr id="13" name="TextBox 12"/>
            <p:cNvSpPr txBox="1"/>
            <p:nvPr/>
          </p:nvSpPr>
          <p:spPr>
            <a:xfrm>
              <a:off x="201018" y="1913900"/>
              <a:ext cx="5971182" cy="900247"/>
            </a:xfrm>
            <a:prstGeom prst="rect">
              <a:avLst/>
            </a:prstGeom>
            <a:noFill/>
          </p:spPr>
          <p:txBody>
            <a:bodyPr wrap="square" rtlCol="0">
              <a:spAutoFit/>
            </a:bodyPr>
            <a:lstStyle/>
            <a:p>
              <a:pPr defTabSz="457167">
                <a:lnSpc>
                  <a:spcPct val="90000"/>
                </a:lnSpc>
                <a:spcBef>
                  <a:spcPct val="0"/>
                </a:spcBef>
                <a:defRPr/>
              </a:pPr>
              <a:r>
                <a:rPr lang="en-US" sz="4000" b="1" dirty="0">
                  <a:solidFill>
                    <a:prstClr val="white"/>
                  </a:solidFill>
                  <a:latin typeface="Century Gothic" panose="020B0502020202020204" pitchFamily="34" charset="0"/>
                  <a:cs typeface="Century Gothic"/>
                </a:rPr>
                <a:t>Completing</a:t>
              </a:r>
            </a:p>
            <a:p>
              <a:pPr defTabSz="457167">
                <a:lnSpc>
                  <a:spcPct val="90000"/>
                </a:lnSpc>
                <a:spcBef>
                  <a:spcPct val="0"/>
                </a:spcBef>
                <a:defRPr/>
              </a:pPr>
              <a:r>
                <a:rPr lang="en-US" sz="4000" b="1" dirty="0">
                  <a:solidFill>
                    <a:prstClr val="white"/>
                  </a:solidFill>
                  <a:latin typeface="Century Gothic" panose="020B0502020202020204" pitchFamily="34" charset="0"/>
                  <a:cs typeface="Century Gothic"/>
                </a:rPr>
                <a:t>Reimagine Boulder Highway</a:t>
              </a:r>
            </a:p>
          </p:txBody>
        </p:sp>
        <p:sp>
          <p:nvSpPr>
            <p:cNvPr id="14" name="TextBox 13"/>
            <p:cNvSpPr txBox="1"/>
            <p:nvPr/>
          </p:nvSpPr>
          <p:spPr>
            <a:xfrm>
              <a:off x="224943" y="2901094"/>
              <a:ext cx="6123582" cy="235883"/>
            </a:xfrm>
            <a:prstGeom prst="rect">
              <a:avLst/>
            </a:prstGeom>
            <a:noFill/>
          </p:spPr>
          <p:txBody>
            <a:bodyPr wrap="square" rtlCol="0">
              <a:spAutoFit/>
            </a:bodyPr>
            <a:lstStyle/>
            <a:p>
              <a:pPr defTabSz="457167">
                <a:lnSpc>
                  <a:spcPct val="90000"/>
                </a:lnSpc>
                <a:spcBef>
                  <a:spcPct val="0"/>
                </a:spcBef>
                <a:defRPr/>
              </a:pPr>
              <a:r>
                <a:rPr lang="en-US" sz="1600" b="1" dirty="0">
                  <a:solidFill>
                    <a:prstClr val="white"/>
                  </a:solidFill>
                  <a:latin typeface="Century Gothic" panose="020B0502020202020204" pitchFamily="34" charset="0"/>
                  <a:cs typeface="Times New Roman" panose="02020603050405020304" pitchFamily="18" charset="0"/>
                </a:rPr>
                <a:t>Build America Bureau | </a:t>
              </a:r>
              <a:r>
                <a:rPr lang="en-US" sz="1600" b="1" i="1" dirty="0">
                  <a:solidFill>
                    <a:prstClr val="white"/>
                  </a:solidFill>
                  <a:latin typeface="Century Gothic" panose="020B0502020202020204" pitchFamily="34" charset="0"/>
                  <a:cs typeface="Times New Roman" panose="02020603050405020304" pitchFamily="18" charset="0"/>
                </a:rPr>
                <a:t>Regional Infrastructure Accelerator (RIA) Program </a:t>
              </a:r>
            </a:p>
          </p:txBody>
        </p:sp>
        <p:cxnSp>
          <p:nvCxnSpPr>
            <p:cNvPr id="16" name="Straight Connector 15"/>
            <p:cNvCxnSpPr/>
            <p:nvPr/>
          </p:nvCxnSpPr>
          <p:spPr>
            <a:xfrm>
              <a:off x="288485" y="2837230"/>
              <a:ext cx="5959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84650" y="6375401"/>
            <a:ext cx="2102775" cy="354979"/>
            <a:chOff x="83560" y="177662"/>
            <a:chExt cx="2888240" cy="487577"/>
          </a:xfrm>
        </p:grpSpPr>
        <p:grpSp>
          <p:nvGrpSpPr>
            <p:cNvPr id="10" name="Group 9"/>
            <p:cNvGrpSpPr/>
            <p:nvPr/>
          </p:nvGrpSpPr>
          <p:grpSpPr>
            <a:xfrm>
              <a:off x="83560" y="177662"/>
              <a:ext cx="479564" cy="479564"/>
              <a:chOff x="5512796" y="1225100"/>
              <a:chExt cx="1166408" cy="1166408"/>
            </a:xfrm>
          </p:grpSpPr>
          <p:sp>
            <p:nvSpPr>
              <p:cNvPr id="11" name="Oval 10"/>
              <p:cNvSpPr/>
              <p:nvPr/>
            </p:nvSpPr>
            <p:spPr>
              <a:xfrm>
                <a:off x="5512796" y="1225100"/>
                <a:ext cx="1166408" cy="1166408"/>
              </a:xfrm>
              <a:prstGeom prst="ellipse">
                <a:avLst/>
              </a:prstGeom>
              <a:solidFill>
                <a:sysClr val="window" lastClr="FFFFFF"/>
              </a:solidFill>
              <a:ln w="12700" cap="flat" cmpd="sng" algn="ctr">
                <a:noFill/>
                <a:prstDash val="solid"/>
                <a:miter lim="800000"/>
              </a:ln>
              <a:effectLst/>
            </p:spPr>
            <p:txBody>
              <a:bodyPr rtlCol="0" anchor="ctr"/>
              <a:lstStyle/>
              <a:p>
                <a:pPr algn="ctr" defTabSz="914354">
                  <a:defRPr/>
                </a:pPr>
                <a:endParaRPr lang="en-US" kern="0">
                  <a:solidFill>
                    <a:prstClr val="black"/>
                  </a:solidFill>
                  <a:latin typeface="Calibri" panose="020F0502020204030204"/>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660" y="1369272"/>
                <a:ext cx="964682" cy="777605"/>
              </a:xfrm>
              <a:prstGeom prst="rect">
                <a:avLst/>
              </a:prstGeom>
            </p:spPr>
          </p:pic>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537" y="258701"/>
              <a:ext cx="699007" cy="359871"/>
            </a:xfrm>
            <a:prstGeom prst="rect">
              <a:avLst/>
            </a:prstGeom>
            <a:effectLst>
              <a:outerShdw blurRad="63500" sx="102000" sy="102000" algn="ctr" rotWithShape="0">
                <a:prstClr val="black">
                  <a:alpha val="8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5579" y="185674"/>
              <a:ext cx="479565" cy="479565"/>
            </a:xfrm>
            <a:prstGeom prst="ellipse">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4611" y="177662"/>
              <a:ext cx="487189" cy="487577"/>
            </a:xfrm>
            <a:prstGeom prst="rect">
              <a:avLst/>
            </a:prstGeom>
          </p:spPr>
        </p:pic>
      </p:grpSp>
    </p:spTree>
    <p:extLst>
      <p:ext uri="{BB962C8B-B14F-4D97-AF65-F5344CB8AC3E}">
        <p14:creationId xmlns:p14="http://schemas.microsoft.com/office/powerpoint/2010/main" val="280227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5D8BCFD-291E-B558-F574-5DA6B78F0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2" b="7812"/>
          <a:stretch/>
        </p:blipFill>
        <p:spPr>
          <a:xfrm>
            <a:off x="0" y="0"/>
            <a:ext cx="12189603" cy="6858000"/>
          </a:xfrm>
          <a:prstGeom prst="rect">
            <a:avLst/>
          </a:prstGeom>
        </p:spPr>
      </p:pic>
      <p:sp>
        <p:nvSpPr>
          <p:cNvPr id="15" name="Blue shade">
            <a:extLst>
              <a:ext uri="{FF2B5EF4-FFF2-40B4-BE49-F238E27FC236}">
                <a16:creationId xmlns:a16="http://schemas.microsoft.com/office/drawing/2014/main" id="{02BDAF56-D123-CB3F-04F5-1C779AF875E6}"/>
              </a:ext>
            </a:extLst>
          </p:cNvPr>
          <p:cNvSpPr/>
          <p:nvPr/>
        </p:nvSpPr>
        <p:spPr>
          <a:xfrm>
            <a:off x="0" y="1"/>
            <a:ext cx="12192000" cy="6857999"/>
          </a:xfrm>
          <a:prstGeom prst="rect">
            <a:avLst/>
          </a:prstGeom>
          <a:solidFill>
            <a:srgbClr val="033E82">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6650"/>
            <a:endParaRPr lang="en-US" dirty="0">
              <a:solidFill>
                <a:prstClr val="white"/>
              </a:solidFill>
              <a:latin typeface="Calibri"/>
            </a:endParaRPr>
          </a:p>
        </p:txBody>
      </p:sp>
      <p:sp>
        <p:nvSpPr>
          <p:cNvPr id="17" name="TextBox 16"/>
          <p:cNvSpPr txBox="1"/>
          <p:nvPr/>
        </p:nvSpPr>
        <p:spPr>
          <a:xfrm>
            <a:off x="268024" y="279401"/>
            <a:ext cx="11655952" cy="683329"/>
          </a:xfrm>
          <a:prstGeom prst="rect">
            <a:avLst/>
          </a:prstGeom>
          <a:noFill/>
        </p:spPr>
        <p:txBody>
          <a:bodyPr wrap="square" rtlCol="0">
            <a:spAutoFit/>
          </a:bodyPr>
          <a:lstStyle/>
          <a:p>
            <a:pPr algn="ctr" defTabSz="457178">
              <a:lnSpc>
                <a:spcPct val="90000"/>
              </a:lnSpc>
              <a:spcBef>
                <a:spcPct val="0"/>
              </a:spcBef>
              <a:defRPr/>
            </a:pPr>
            <a:r>
              <a:rPr lang="en-US" sz="4267" dirty="0">
                <a:solidFill>
                  <a:prstClr val="white"/>
                </a:solidFill>
                <a:latin typeface="Century Gothic" panose="020B0502020202020204" pitchFamily="34" charset="0"/>
                <a:cs typeface="Century Gothic"/>
              </a:rPr>
              <a:t>Regional Infrastructure Accelerator (RIA)</a:t>
            </a:r>
          </a:p>
        </p:txBody>
      </p:sp>
      <p:sp>
        <p:nvSpPr>
          <p:cNvPr id="19" name="TextBox 12">
            <a:extLst>
              <a:ext uri="{FF2B5EF4-FFF2-40B4-BE49-F238E27FC236}">
                <a16:creationId xmlns:a16="http://schemas.microsoft.com/office/drawing/2014/main" id="{1F5E0789-1184-9DCC-CA21-33CDBC579C4E}"/>
              </a:ext>
            </a:extLst>
          </p:cNvPr>
          <p:cNvSpPr txBox="1"/>
          <p:nvPr/>
        </p:nvSpPr>
        <p:spPr>
          <a:xfrm>
            <a:off x="6248400" y="1499644"/>
            <a:ext cx="5334000" cy="2087787"/>
          </a:xfrm>
          <a:prstGeom prst="rect">
            <a:avLst/>
          </a:prstGeom>
          <a:noFill/>
        </p:spPr>
        <p:txBody>
          <a:bodyPr wrap="square" lIns="19051" tIns="9525" rIns="19051" bIns="9525" rtlCol="0" anchor="t">
            <a:noAutofit/>
          </a:bodyPr>
          <a:lstStyle/>
          <a:p>
            <a:pPr marL="260956" indent="-260956" defTabSz="87007">
              <a:spcAft>
                <a:spcPts val="400"/>
              </a:spcAft>
              <a:buClr>
                <a:srgbClr val="779B43"/>
              </a:buClr>
              <a:buSzPct val="100000"/>
              <a:buFont typeface="Wingdings" panose="05000000000000000000" pitchFamily="2" charset="2"/>
              <a:buChar char=""/>
            </a:pPr>
            <a:r>
              <a:rPr lang="en-US" sz="1467" b="1" dirty="0">
                <a:solidFill>
                  <a:srgbClr val="779B43"/>
                </a:solidFill>
                <a:latin typeface="Century Gothic" panose="020B0502020202020204" pitchFamily="34" charset="0"/>
                <a:cs typeface="Poppins Medium"/>
              </a:rPr>
              <a:t>Partner coordination (Las Vegas, Clark County, NDOT)</a:t>
            </a:r>
            <a:endParaRPr lang="en-US" sz="1467" b="1" dirty="0">
              <a:solidFill>
                <a:srgbClr val="779B43"/>
              </a:solidFill>
              <a:latin typeface="Century Gothic" panose="020B0502020202020204" pitchFamily="34" charset="0"/>
              <a:ea typeface="Calibri" panose="020F0502020204030204"/>
              <a:cs typeface="Poppins Medium"/>
            </a:endParaRPr>
          </a:p>
          <a:p>
            <a:pPr marL="260956" indent="-260956" defTabSz="1216650">
              <a:spcAft>
                <a:spcPts val="400"/>
              </a:spcAft>
              <a:buClr>
                <a:srgbClr val="779B43"/>
              </a:buClr>
              <a:buSzPct val="100000"/>
              <a:buFont typeface="Wingdings" panose="05000000000000000000" pitchFamily="2" charset="2"/>
              <a:buChar char=""/>
            </a:pPr>
            <a:endParaRPr lang="en-US" sz="1467" b="1" dirty="0">
              <a:solidFill>
                <a:srgbClr val="779B43"/>
              </a:solidFill>
              <a:latin typeface="Century Gothic" panose="020B0502020202020204" pitchFamily="34" charset="0"/>
              <a:cs typeface="Poppins Medium"/>
            </a:endParaRPr>
          </a:p>
          <a:p>
            <a:pPr marL="260956" indent="-260956" defTabSz="1216650">
              <a:spcAft>
                <a:spcPts val="400"/>
              </a:spcAft>
              <a:buClr>
                <a:srgbClr val="779B43"/>
              </a:buClr>
              <a:buSzPct val="100000"/>
              <a:buFont typeface="Wingdings" panose="05000000000000000000" pitchFamily="2" charset="2"/>
              <a:buChar char=""/>
            </a:pPr>
            <a:r>
              <a:rPr lang="en-US" sz="1467" b="1" dirty="0">
                <a:solidFill>
                  <a:srgbClr val="779B43"/>
                </a:solidFill>
                <a:latin typeface="Century Gothic" panose="020B0502020202020204" pitchFamily="34" charset="0"/>
                <a:cs typeface="Poppins Medium"/>
              </a:rPr>
              <a:t>NEPA Environmental Review</a:t>
            </a:r>
          </a:p>
          <a:p>
            <a:pPr marL="260956" indent="-260956" defTabSz="1216650">
              <a:spcAft>
                <a:spcPts val="400"/>
              </a:spcAft>
              <a:buClr>
                <a:srgbClr val="779B43"/>
              </a:buClr>
              <a:buSzPct val="100000"/>
              <a:buFont typeface="Wingdings" panose="05000000000000000000" pitchFamily="2" charset="2"/>
              <a:buChar char=""/>
            </a:pPr>
            <a:endParaRPr lang="en-US" sz="1467" b="1" dirty="0">
              <a:solidFill>
                <a:srgbClr val="779B43"/>
              </a:solidFill>
              <a:latin typeface="Century Gothic" panose="020B0502020202020204" pitchFamily="34" charset="0"/>
              <a:cs typeface="Poppins Medium"/>
            </a:endParaRPr>
          </a:p>
          <a:p>
            <a:pPr marL="260956" indent="-260956" defTabSz="1216650">
              <a:spcAft>
                <a:spcPts val="400"/>
              </a:spcAft>
              <a:buClr>
                <a:srgbClr val="779B43"/>
              </a:buClr>
              <a:buSzPct val="100000"/>
              <a:buFont typeface="Wingdings" panose="05000000000000000000" pitchFamily="2" charset="2"/>
              <a:buChar char=""/>
            </a:pPr>
            <a:r>
              <a:rPr lang="en-US" sz="1467" b="1" dirty="0">
                <a:solidFill>
                  <a:srgbClr val="779B43"/>
                </a:solidFill>
                <a:latin typeface="Century Gothic" panose="020B0502020202020204" pitchFamily="34" charset="0"/>
                <a:cs typeface="Poppins Medium"/>
              </a:rPr>
              <a:t>Preliminary Engineering</a:t>
            </a:r>
            <a:endParaRPr lang="en-US" sz="1467" b="1" dirty="0">
              <a:solidFill>
                <a:srgbClr val="779B43"/>
              </a:solidFill>
              <a:latin typeface="Century Gothic" panose="020B0502020202020204" pitchFamily="34" charset="0"/>
              <a:cs typeface="Poppins Medium" panose="00000600000000000000" pitchFamily="2" charset="0"/>
            </a:endParaRPr>
          </a:p>
          <a:p>
            <a:pPr marL="260956" indent="-260956" defTabSz="1216650">
              <a:spcAft>
                <a:spcPts val="400"/>
              </a:spcAft>
              <a:buClr>
                <a:srgbClr val="779B43"/>
              </a:buClr>
              <a:buSzPct val="100000"/>
              <a:buFont typeface="Wingdings" panose="05000000000000000000" pitchFamily="2" charset="2"/>
              <a:buChar char=""/>
            </a:pPr>
            <a:endParaRPr lang="en-US" sz="1467" b="1" dirty="0">
              <a:solidFill>
                <a:srgbClr val="779B43"/>
              </a:solidFill>
              <a:latin typeface="Century Gothic" panose="020B0502020202020204" pitchFamily="34" charset="0"/>
              <a:cs typeface="Poppins Medium"/>
            </a:endParaRPr>
          </a:p>
          <a:p>
            <a:pPr marL="260956" indent="-260956" defTabSz="1216650">
              <a:spcAft>
                <a:spcPts val="400"/>
              </a:spcAft>
              <a:buClr>
                <a:srgbClr val="779B43"/>
              </a:buClr>
              <a:buSzPct val="100000"/>
              <a:buFont typeface="Wingdings" panose="05000000000000000000" pitchFamily="2" charset="2"/>
              <a:buChar char=""/>
            </a:pPr>
            <a:r>
              <a:rPr lang="en-US" sz="1467" b="1" dirty="0">
                <a:solidFill>
                  <a:srgbClr val="779B43"/>
                </a:solidFill>
                <a:latin typeface="Century Gothic" panose="020B0502020202020204" pitchFamily="34" charset="0"/>
                <a:cs typeface="Poppins Medium"/>
              </a:rPr>
              <a:t>Funding &amp; Financing Options Analysis</a:t>
            </a:r>
          </a:p>
        </p:txBody>
      </p:sp>
      <p:grpSp>
        <p:nvGrpSpPr>
          <p:cNvPr id="12" name="Group 11">
            <a:extLst>
              <a:ext uri="{FF2B5EF4-FFF2-40B4-BE49-F238E27FC236}">
                <a16:creationId xmlns:a16="http://schemas.microsoft.com/office/drawing/2014/main" id="{77C45757-6C3E-B8A5-21B5-9A43F7A2F47A}"/>
              </a:ext>
            </a:extLst>
          </p:cNvPr>
          <p:cNvGrpSpPr/>
          <p:nvPr/>
        </p:nvGrpSpPr>
        <p:grpSpPr>
          <a:xfrm>
            <a:off x="3636334" y="5914213"/>
            <a:ext cx="4919335" cy="969187"/>
            <a:chOff x="381000" y="4308447"/>
            <a:chExt cx="3689501" cy="726890"/>
          </a:xfrm>
        </p:grpSpPr>
        <p:grpSp>
          <p:nvGrpSpPr>
            <p:cNvPr id="13" name="Group 12">
              <a:extLst>
                <a:ext uri="{FF2B5EF4-FFF2-40B4-BE49-F238E27FC236}">
                  <a16:creationId xmlns:a16="http://schemas.microsoft.com/office/drawing/2014/main" id="{365A333F-57EB-70D5-F426-49F2493C0D4A}"/>
                </a:ext>
              </a:extLst>
            </p:cNvPr>
            <p:cNvGrpSpPr/>
            <p:nvPr/>
          </p:nvGrpSpPr>
          <p:grpSpPr>
            <a:xfrm>
              <a:off x="2539968" y="4349539"/>
              <a:ext cx="1530533" cy="572496"/>
              <a:chOff x="2927653" y="4390362"/>
              <a:chExt cx="1174195" cy="43920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53" y="4390367"/>
                <a:ext cx="439205" cy="439204"/>
              </a:xfrm>
              <a:prstGeom prst="ellipse">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994" y="4390362"/>
                <a:ext cx="438854" cy="439204"/>
              </a:xfrm>
              <a:prstGeom prst="rect">
                <a:avLst/>
              </a:prstGeom>
            </p:spPr>
          </p:pic>
        </p:grpSp>
        <p:grpSp>
          <p:nvGrpSpPr>
            <p:cNvPr id="3" name="Group 2">
              <a:extLst>
                <a:ext uri="{FF2B5EF4-FFF2-40B4-BE49-F238E27FC236}">
                  <a16:creationId xmlns:a16="http://schemas.microsoft.com/office/drawing/2014/main" id="{FBD58B7B-4A68-3C54-9909-2E45899970A5}"/>
                </a:ext>
              </a:extLst>
            </p:cNvPr>
            <p:cNvGrpSpPr/>
            <p:nvPr/>
          </p:nvGrpSpPr>
          <p:grpSpPr>
            <a:xfrm>
              <a:off x="381000" y="4308447"/>
              <a:ext cx="1765767" cy="726890"/>
              <a:chOff x="2406820" y="4582630"/>
              <a:chExt cx="1408745" cy="579919"/>
            </a:xfrm>
          </p:grpSpPr>
          <p:pic>
            <p:nvPicPr>
              <p:cNvPr id="4" name="Picture 3">
                <a:extLst>
                  <a:ext uri="{FF2B5EF4-FFF2-40B4-BE49-F238E27FC236}">
                    <a16:creationId xmlns:a16="http://schemas.microsoft.com/office/drawing/2014/main" id="{02D9F5B3-2C53-394A-7361-055DF262BF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6820" y="4582630"/>
                <a:ext cx="433735" cy="579919"/>
              </a:xfrm>
              <a:prstGeom prst="rect">
                <a:avLst/>
              </a:prstGeom>
            </p:spPr>
          </p:pic>
          <p:pic>
            <p:nvPicPr>
              <p:cNvPr id="5" name="Picture 4">
                <a:extLst>
                  <a:ext uri="{FF2B5EF4-FFF2-40B4-BE49-F238E27FC236}">
                    <a16:creationId xmlns:a16="http://schemas.microsoft.com/office/drawing/2014/main" id="{10C775DF-616D-A68F-59A9-E1C1AF8608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8626" y="4690611"/>
                <a:ext cx="706939" cy="363955"/>
              </a:xfrm>
              <a:prstGeom prst="rect">
                <a:avLst/>
              </a:prstGeom>
              <a:effectLst>
                <a:outerShdw blurRad="63500" sx="102000" sy="102000" algn="ctr" rotWithShape="0">
                  <a:prstClr val="black">
                    <a:alpha val="80000"/>
                  </a:prstClr>
                </a:outerShdw>
              </a:effectLst>
            </p:spPr>
          </p:pic>
        </p:grpSp>
      </p:grpSp>
      <p:pic>
        <p:nvPicPr>
          <p:cNvPr id="30" name="rule">
            <a:extLst>
              <a:ext uri="{FF2B5EF4-FFF2-40B4-BE49-F238E27FC236}">
                <a16:creationId xmlns:a16="http://schemas.microsoft.com/office/drawing/2014/main" id="{51D4642A-EC42-5124-47F4-4976A2F5765C}"/>
              </a:ext>
            </a:extLst>
          </p:cNvPr>
          <p:cNvPicPr>
            <a:picLocks noChangeAspect="1"/>
          </p:cNvPicPr>
          <p:nvPr/>
        </p:nvPicPr>
        <p:blipFill rotWithShape="1">
          <a:blip r:embed="rId8" cstate="email">
            <a:duotone>
              <a:prstClr val="black"/>
              <a:schemeClr val="tx1">
                <a:tint val="45000"/>
                <a:satMod val="400000"/>
              </a:schemeClr>
            </a:duotone>
            <a:extLst>
              <a:ext uri="{28A0092B-C50C-407E-A947-70E740481C1C}">
                <a14:useLocalDpi xmlns:a14="http://schemas.microsoft.com/office/drawing/2010/main"/>
              </a:ext>
            </a:extLst>
          </a:blip>
          <a:srcRect l="5395" t="-57919" r="5395" b="-37707"/>
          <a:stretch/>
        </p:blipFill>
        <p:spPr>
          <a:xfrm>
            <a:off x="726195" y="881977"/>
            <a:ext cx="10739613" cy="492859"/>
          </a:xfrm>
          <a:prstGeom prst="rect">
            <a:avLst/>
          </a:prstGeom>
        </p:spPr>
      </p:pic>
      <p:grpSp>
        <p:nvGrpSpPr>
          <p:cNvPr id="45" name="Group 44">
            <a:extLst>
              <a:ext uri="{FF2B5EF4-FFF2-40B4-BE49-F238E27FC236}">
                <a16:creationId xmlns:a16="http://schemas.microsoft.com/office/drawing/2014/main" id="{C9F24353-0279-642C-736D-3C9345124CF7}"/>
              </a:ext>
            </a:extLst>
          </p:cNvPr>
          <p:cNvGrpSpPr/>
          <p:nvPr/>
        </p:nvGrpSpPr>
        <p:grpSpPr>
          <a:xfrm>
            <a:off x="609600" y="1468218"/>
            <a:ext cx="5232401" cy="3987871"/>
            <a:chOff x="457199" y="1101163"/>
            <a:chExt cx="3924301" cy="2990903"/>
          </a:xfrm>
        </p:grpSpPr>
        <p:grpSp>
          <p:nvGrpSpPr>
            <p:cNvPr id="25" name="Group 24">
              <a:extLst>
                <a:ext uri="{FF2B5EF4-FFF2-40B4-BE49-F238E27FC236}">
                  <a16:creationId xmlns:a16="http://schemas.microsoft.com/office/drawing/2014/main" id="{786B1656-0345-5667-D204-4F9DC5AD526B}"/>
                </a:ext>
              </a:extLst>
            </p:cNvPr>
            <p:cNvGrpSpPr/>
            <p:nvPr/>
          </p:nvGrpSpPr>
          <p:grpSpPr>
            <a:xfrm>
              <a:off x="457199" y="1101163"/>
              <a:ext cx="3924301" cy="2990903"/>
              <a:chOff x="457199" y="1101163"/>
              <a:chExt cx="3924301" cy="2990903"/>
            </a:xfrm>
          </p:grpSpPr>
          <p:pic>
            <p:nvPicPr>
              <p:cNvPr id="33" name="Map">
                <a:extLst>
                  <a:ext uri="{FF2B5EF4-FFF2-40B4-BE49-F238E27FC236}">
                    <a16:creationId xmlns:a16="http://schemas.microsoft.com/office/drawing/2014/main" id="{C1C5137B-4882-1E48-F5F2-E93A4C18A961}"/>
                  </a:ext>
                </a:extLst>
              </p:cNvPr>
              <p:cNvPicPr>
                <a:picLocks noChangeAspect="1"/>
              </p:cNvPicPr>
              <p:nvPr/>
            </p:nvPicPr>
            <p:blipFill rotWithShape="1">
              <a:blip r:embed="rId9"/>
              <a:srcRect l="29614" t="18390" r="28302" b="21700"/>
              <a:stretch/>
            </p:blipFill>
            <p:spPr>
              <a:xfrm>
                <a:off x="495299" y="1124733"/>
                <a:ext cx="3848101" cy="2967333"/>
              </a:xfrm>
              <a:prstGeom prst="rect">
                <a:avLst/>
              </a:prstGeom>
            </p:spPr>
          </p:pic>
          <p:sp>
            <p:nvSpPr>
              <p:cNvPr id="34" name="TextBox 33">
                <a:extLst>
                  <a:ext uri="{FF2B5EF4-FFF2-40B4-BE49-F238E27FC236}">
                    <a16:creationId xmlns:a16="http://schemas.microsoft.com/office/drawing/2014/main" id="{319B208D-8CB2-F780-36EC-7CB38B6AB1C3}"/>
                  </a:ext>
                </a:extLst>
              </p:cNvPr>
              <p:cNvSpPr txBox="1"/>
              <p:nvPr/>
            </p:nvSpPr>
            <p:spPr>
              <a:xfrm>
                <a:off x="1519827" y="3642158"/>
                <a:ext cx="1600200" cy="223090"/>
              </a:xfrm>
              <a:prstGeom prst="rect">
                <a:avLst/>
              </a:prstGeom>
              <a:noFill/>
            </p:spPr>
            <p:txBody>
              <a:bodyPr wrap="square" rtlCol="0">
                <a:spAutoFit/>
              </a:bodyPr>
              <a:lstStyle/>
              <a:p>
                <a:pPr defTabSz="1216650"/>
                <a:r>
                  <a:rPr lang="en-US" sz="1333" b="1" i="1" dirty="0">
                    <a:solidFill>
                      <a:srgbClr val="F79646">
                        <a:lumMod val="75000"/>
                      </a:srgbClr>
                    </a:solidFill>
                    <a:latin typeface="Calibri"/>
                  </a:rPr>
                  <a:t>City of Henderson</a:t>
                </a:r>
              </a:p>
            </p:txBody>
          </p:sp>
          <p:sp>
            <p:nvSpPr>
              <p:cNvPr id="35" name="TextBox 34">
                <a:extLst>
                  <a:ext uri="{FF2B5EF4-FFF2-40B4-BE49-F238E27FC236}">
                    <a16:creationId xmlns:a16="http://schemas.microsoft.com/office/drawing/2014/main" id="{FDC017E4-5C27-7A3D-7C84-F67864C239AC}"/>
                  </a:ext>
                </a:extLst>
              </p:cNvPr>
              <p:cNvSpPr txBox="1"/>
              <p:nvPr/>
            </p:nvSpPr>
            <p:spPr>
              <a:xfrm>
                <a:off x="457199" y="1101163"/>
                <a:ext cx="1600200" cy="223090"/>
              </a:xfrm>
              <a:prstGeom prst="rect">
                <a:avLst/>
              </a:prstGeom>
              <a:noFill/>
            </p:spPr>
            <p:txBody>
              <a:bodyPr wrap="square" rtlCol="0">
                <a:spAutoFit/>
              </a:bodyPr>
              <a:lstStyle/>
              <a:p>
                <a:pPr defTabSz="1216650"/>
                <a:r>
                  <a:rPr lang="en-US" sz="1333" b="1" i="1" dirty="0">
                    <a:solidFill>
                      <a:srgbClr val="4BACC6">
                        <a:lumMod val="75000"/>
                      </a:srgbClr>
                    </a:solidFill>
                    <a:latin typeface="Calibri"/>
                  </a:rPr>
                  <a:t>City of Las Vegas</a:t>
                </a:r>
              </a:p>
            </p:txBody>
          </p:sp>
          <p:sp>
            <p:nvSpPr>
              <p:cNvPr id="36" name="TextBox 35">
                <a:extLst>
                  <a:ext uri="{FF2B5EF4-FFF2-40B4-BE49-F238E27FC236}">
                    <a16:creationId xmlns:a16="http://schemas.microsoft.com/office/drawing/2014/main" id="{394C0279-BF47-2743-106F-19AC6F7558D0}"/>
                  </a:ext>
                </a:extLst>
              </p:cNvPr>
              <p:cNvSpPr txBox="1"/>
              <p:nvPr/>
            </p:nvSpPr>
            <p:spPr>
              <a:xfrm>
                <a:off x="2781300" y="1336205"/>
                <a:ext cx="1600200" cy="223090"/>
              </a:xfrm>
              <a:prstGeom prst="rect">
                <a:avLst/>
              </a:prstGeom>
              <a:noFill/>
            </p:spPr>
            <p:txBody>
              <a:bodyPr wrap="square" rtlCol="0">
                <a:spAutoFit/>
              </a:bodyPr>
              <a:lstStyle/>
              <a:p>
                <a:pPr defTabSz="1216650"/>
                <a:r>
                  <a:rPr lang="en-US" sz="1333" b="1" i="1" dirty="0">
                    <a:solidFill>
                      <a:prstClr val="white">
                        <a:lumMod val="65000"/>
                      </a:prstClr>
                    </a:solidFill>
                    <a:latin typeface="Calibri"/>
                  </a:rPr>
                  <a:t>Clark County</a:t>
                </a:r>
              </a:p>
            </p:txBody>
          </p:sp>
          <p:sp>
            <p:nvSpPr>
              <p:cNvPr id="37" name="TextBox 36">
                <a:extLst>
                  <a:ext uri="{FF2B5EF4-FFF2-40B4-BE49-F238E27FC236}">
                    <a16:creationId xmlns:a16="http://schemas.microsoft.com/office/drawing/2014/main" id="{0C858DAD-3DBA-2353-EFA5-E692377BD03B}"/>
                  </a:ext>
                </a:extLst>
              </p:cNvPr>
              <p:cNvSpPr txBox="1"/>
              <p:nvPr/>
            </p:nvSpPr>
            <p:spPr>
              <a:xfrm>
                <a:off x="1996628" y="1269359"/>
                <a:ext cx="761998" cy="146242"/>
              </a:xfrm>
              <a:prstGeom prst="rect">
                <a:avLst/>
              </a:prstGeom>
              <a:noFill/>
            </p:spPr>
            <p:txBody>
              <a:bodyPr wrap="square" rtlCol="0">
                <a:spAutoFit/>
              </a:bodyPr>
              <a:lstStyle/>
              <a:p>
                <a:pPr defTabSz="1216650"/>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Charleston Blvd</a:t>
                </a:r>
              </a:p>
            </p:txBody>
          </p:sp>
          <p:sp>
            <p:nvSpPr>
              <p:cNvPr id="38" name="TextBox 37">
                <a:extLst>
                  <a:ext uri="{FF2B5EF4-FFF2-40B4-BE49-F238E27FC236}">
                    <a16:creationId xmlns:a16="http://schemas.microsoft.com/office/drawing/2014/main" id="{391A1675-CD6D-3E43-6842-53F67F719577}"/>
                  </a:ext>
                </a:extLst>
              </p:cNvPr>
              <p:cNvSpPr txBox="1"/>
              <p:nvPr/>
            </p:nvSpPr>
            <p:spPr>
              <a:xfrm>
                <a:off x="547378" y="1986292"/>
                <a:ext cx="761998" cy="146242"/>
              </a:xfrm>
              <a:prstGeom prst="rect">
                <a:avLst/>
              </a:prstGeom>
              <a:noFill/>
            </p:spPr>
            <p:txBody>
              <a:bodyPr wrap="square" rtlCol="0">
                <a:spAutoFit/>
              </a:bodyPr>
              <a:lstStyle/>
              <a:p>
                <a:pPr defTabSz="1216650"/>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Flamingo Rd</a:t>
                </a:r>
              </a:p>
            </p:txBody>
          </p:sp>
          <p:sp>
            <p:nvSpPr>
              <p:cNvPr id="39" name="TextBox 38">
                <a:extLst>
                  <a:ext uri="{FF2B5EF4-FFF2-40B4-BE49-F238E27FC236}">
                    <a16:creationId xmlns:a16="http://schemas.microsoft.com/office/drawing/2014/main" id="{FBB13694-EC7E-AD65-62CB-F711C3166F89}"/>
                  </a:ext>
                </a:extLst>
              </p:cNvPr>
              <p:cNvSpPr txBox="1"/>
              <p:nvPr/>
            </p:nvSpPr>
            <p:spPr>
              <a:xfrm>
                <a:off x="1504952" y="2908946"/>
                <a:ext cx="761998" cy="146242"/>
              </a:xfrm>
              <a:prstGeom prst="rect">
                <a:avLst/>
              </a:prstGeom>
              <a:noFill/>
            </p:spPr>
            <p:txBody>
              <a:bodyPr wrap="square" rtlCol="0">
                <a:spAutoFit/>
              </a:bodyPr>
              <a:lstStyle/>
              <a:p>
                <a:pPr defTabSz="1216650"/>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Warm Springs Rd</a:t>
                </a:r>
              </a:p>
            </p:txBody>
          </p:sp>
          <p:sp>
            <p:nvSpPr>
              <p:cNvPr id="40" name="TextBox 39">
                <a:extLst>
                  <a:ext uri="{FF2B5EF4-FFF2-40B4-BE49-F238E27FC236}">
                    <a16:creationId xmlns:a16="http://schemas.microsoft.com/office/drawing/2014/main" id="{1C02BB7C-D687-9123-6F6B-4C40C3BAE5B4}"/>
                  </a:ext>
                </a:extLst>
              </p:cNvPr>
              <p:cNvSpPr txBox="1"/>
              <p:nvPr/>
            </p:nvSpPr>
            <p:spPr>
              <a:xfrm rot="17911723">
                <a:off x="2804523" y="2862471"/>
                <a:ext cx="761998" cy="146243"/>
              </a:xfrm>
              <a:prstGeom prst="rect">
                <a:avLst/>
              </a:prstGeom>
              <a:noFill/>
            </p:spPr>
            <p:txBody>
              <a:bodyPr wrap="square" rtlCol="0">
                <a:spAutoFit/>
              </a:bodyPr>
              <a:lstStyle/>
              <a:p>
                <a:pPr defTabSz="1216650"/>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Lake Mead  Pkwy</a:t>
                </a:r>
              </a:p>
            </p:txBody>
          </p:sp>
          <p:sp>
            <p:nvSpPr>
              <p:cNvPr id="41" name="TextBox 40">
                <a:extLst>
                  <a:ext uri="{FF2B5EF4-FFF2-40B4-BE49-F238E27FC236}">
                    <a16:creationId xmlns:a16="http://schemas.microsoft.com/office/drawing/2014/main" id="{2A5F3A5C-FFFC-1989-CD1F-C24C9F284B18}"/>
                  </a:ext>
                </a:extLst>
              </p:cNvPr>
              <p:cNvSpPr txBox="1"/>
              <p:nvPr/>
            </p:nvSpPr>
            <p:spPr>
              <a:xfrm rot="16200000">
                <a:off x="811836" y="2328659"/>
                <a:ext cx="761998" cy="146243"/>
              </a:xfrm>
              <a:prstGeom prst="rect">
                <a:avLst/>
              </a:prstGeom>
              <a:noFill/>
            </p:spPr>
            <p:txBody>
              <a:bodyPr wrap="square" rtlCol="0">
                <a:spAutoFit/>
              </a:bodyPr>
              <a:lstStyle/>
              <a:p>
                <a:pPr defTabSz="1216650"/>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Eastern Ave</a:t>
                </a:r>
              </a:p>
            </p:txBody>
          </p:sp>
          <p:sp>
            <p:nvSpPr>
              <p:cNvPr id="42" name="TextBox 41">
                <a:extLst>
                  <a:ext uri="{FF2B5EF4-FFF2-40B4-BE49-F238E27FC236}">
                    <a16:creationId xmlns:a16="http://schemas.microsoft.com/office/drawing/2014/main" id="{BCFA1D2C-0451-3BBB-16E6-718AE46798BD}"/>
                  </a:ext>
                </a:extLst>
              </p:cNvPr>
              <p:cNvSpPr txBox="1"/>
              <p:nvPr/>
            </p:nvSpPr>
            <p:spPr>
              <a:xfrm rot="16200000">
                <a:off x="356434" y="2973985"/>
                <a:ext cx="761998" cy="146243"/>
              </a:xfrm>
              <a:prstGeom prst="rect">
                <a:avLst/>
              </a:prstGeom>
              <a:noFill/>
            </p:spPr>
            <p:txBody>
              <a:bodyPr wrap="square" rtlCol="0">
                <a:spAutoFit/>
              </a:bodyPr>
              <a:lstStyle/>
              <a:p>
                <a:pPr defTabSz="1216650"/>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Bermuda Rd</a:t>
                </a:r>
              </a:p>
            </p:txBody>
          </p:sp>
          <p:sp>
            <p:nvSpPr>
              <p:cNvPr id="43" name="TextBox 42">
                <a:extLst>
                  <a:ext uri="{FF2B5EF4-FFF2-40B4-BE49-F238E27FC236}">
                    <a16:creationId xmlns:a16="http://schemas.microsoft.com/office/drawing/2014/main" id="{F747AA08-97FE-2FEE-EE82-9E2364A85855}"/>
                  </a:ext>
                </a:extLst>
              </p:cNvPr>
              <p:cNvSpPr txBox="1"/>
              <p:nvPr/>
            </p:nvSpPr>
            <p:spPr>
              <a:xfrm rot="16200000">
                <a:off x="1492890" y="1534710"/>
                <a:ext cx="761998" cy="146243"/>
              </a:xfrm>
              <a:prstGeom prst="rect">
                <a:avLst/>
              </a:prstGeom>
              <a:noFill/>
            </p:spPr>
            <p:txBody>
              <a:bodyPr wrap="square" rtlCol="0">
                <a:spAutoFit/>
              </a:bodyPr>
              <a:lstStyle/>
              <a:p>
                <a:pPr defTabSz="1216650"/>
                <a:r>
                  <a:rPr lang="en-US" sz="667" i="1" dirty="0" err="1">
                    <a:solidFill>
                      <a:prstClr val="black">
                        <a:lumMod val="50000"/>
                        <a:lumOff val="50000"/>
                      </a:prstClr>
                    </a:solidFill>
                    <a:latin typeface="Times New Roman" panose="02020603050405020304" pitchFamily="18" charset="0"/>
                    <a:cs typeface="Times New Roman" panose="02020603050405020304" pitchFamily="18" charset="0"/>
                  </a:rPr>
                  <a:t>Nellis</a:t>
                </a:r>
                <a:r>
                  <a:rPr lang="en-US" sz="667" i="1" dirty="0">
                    <a:solidFill>
                      <a:prstClr val="black">
                        <a:lumMod val="50000"/>
                        <a:lumOff val="50000"/>
                      </a:prstClr>
                    </a:solidFill>
                    <a:latin typeface="Times New Roman" panose="02020603050405020304" pitchFamily="18" charset="0"/>
                    <a:cs typeface="Times New Roman" panose="02020603050405020304" pitchFamily="18" charset="0"/>
                  </a:rPr>
                  <a:t> Blvd</a:t>
                </a:r>
              </a:p>
            </p:txBody>
          </p:sp>
        </p:grpSp>
        <p:sp>
          <p:nvSpPr>
            <p:cNvPr id="44" name="TextBox 43">
              <a:extLst>
                <a:ext uri="{FF2B5EF4-FFF2-40B4-BE49-F238E27FC236}">
                  <a16:creationId xmlns:a16="http://schemas.microsoft.com/office/drawing/2014/main" id="{A892CF43-A076-CF23-D6A3-170C69926CE8}"/>
                </a:ext>
              </a:extLst>
            </p:cNvPr>
            <p:cNvSpPr txBox="1"/>
            <p:nvPr/>
          </p:nvSpPr>
          <p:spPr>
            <a:xfrm rot="2785509">
              <a:off x="1999588" y="2634575"/>
              <a:ext cx="1135286" cy="169325"/>
            </a:xfrm>
            <a:prstGeom prst="rect">
              <a:avLst/>
            </a:prstGeom>
            <a:noFill/>
          </p:spPr>
          <p:txBody>
            <a:bodyPr wrap="square" rtlCol="0">
              <a:spAutoFit/>
            </a:bodyPr>
            <a:lstStyle/>
            <a:p>
              <a:pPr defTabSz="1216650"/>
              <a:r>
                <a:rPr lang="en-US" sz="867" b="1" i="1" dirty="0">
                  <a:solidFill>
                    <a:prstClr val="black">
                      <a:lumMod val="50000"/>
                      <a:lumOff val="50000"/>
                    </a:prstClr>
                  </a:solidFill>
                  <a:latin typeface="Times New Roman" panose="02020603050405020304" pitchFamily="18" charset="0"/>
                  <a:cs typeface="Times New Roman" panose="02020603050405020304" pitchFamily="18" charset="0"/>
                </a:rPr>
                <a:t>BOULDER HWY</a:t>
              </a:r>
            </a:p>
          </p:txBody>
        </p:sp>
      </p:grpSp>
      <p:cxnSp>
        <p:nvCxnSpPr>
          <p:cNvPr id="6" name="North">
            <a:extLst>
              <a:ext uri="{FF2B5EF4-FFF2-40B4-BE49-F238E27FC236}">
                <a16:creationId xmlns:a16="http://schemas.microsoft.com/office/drawing/2014/main" id="{D0E48CD4-7F3B-D1C0-DADF-5E62920F709F}"/>
              </a:ext>
            </a:extLst>
          </p:cNvPr>
          <p:cNvCxnSpPr>
            <a:cxnSpLocks/>
          </p:cNvCxnSpPr>
          <p:nvPr/>
        </p:nvCxnSpPr>
        <p:spPr>
          <a:xfrm>
            <a:off x="1560234" y="1790794"/>
            <a:ext cx="1690967" cy="179665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outh">
            <a:extLst>
              <a:ext uri="{FF2B5EF4-FFF2-40B4-BE49-F238E27FC236}">
                <a16:creationId xmlns:a16="http://schemas.microsoft.com/office/drawing/2014/main" id="{991C3DA6-15F7-C6D5-8A61-11EB24592A11}"/>
              </a:ext>
            </a:extLst>
          </p:cNvPr>
          <p:cNvCxnSpPr>
            <a:cxnSpLocks/>
          </p:cNvCxnSpPr>
          <p:nvPr/>
        </p:nvCxnSpPr>
        <p:spPr>
          <a:xfrm>
            <a:off x="3251200" y="3587461"/>
            <a:ext cx="1558424" cy="1653756"/>
          </a:xfrm>
          <a:prstGeom prst="line">
            <a:avLst/>
          </a:prstGeom>
          <a:ln w="47625">
            <a:solidFill>
              <a:srgbClr val="F8992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F1B55AB8-C45C-78D2-DEA7-126C599CBFE6}"/>
              </a:ext>
            </a:extLst>
          </p:cNvPr>
          <p:cNvGrpSpPr/>
          <p:nvPr/>
        </p:nvGrpSpPr>
        <p:grpSpPr>
          <a:xfrm>
            <a:off x="743128" y="2109901"/>
            <a:ext cx="1727200" cy="1417592"/>
            <a:chOff x="2320350" y="1174633"/>
            <a:chExt cx="1295400" cy="1063194"/>
          </a:xfrm>
        </p:grpSpPr>
        <p:cxnSp>
          <p:nvCxnSpPr>
            <p:cNvPr id="47" name="Straight Connector 46">
              <a:extLst>
                <a:ext uri="{FF2B5EF4-FFF2-40B4-BE49-F238E27FC236}">
                  <a16:creationId xmlns:a16="http://schemas.microsoft.com/office/drawing/2014/main" id="{9A6AE76E-290E-818E-FE7D-45AD393D21AC}"/>
                </a:ext>
              </a:extLst>
            </p:cNvPr>
            <p:cNvCxnSpPr>
              <a:cxnSpLocks/>
            </p:cNvCxnSpPr>
            <p:nvPr/>
          </p:nvCxnSpPr>
          <p:spPr>
            <a:xfrm flipV="1">
              <a:off x="2931381" y="1174633"/>
              <a:ext cx="233309" cy="958049"/>
            </a:xfrm>
            <a:prstGeom prst="line">
              <a:avLst/>
            </a:prstGeom>
            <a:ln>
              <a:solidFill>
                <a:srgbClr val="779B43"/>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6293673D-41C1-AE87-7E9D-33693F2E1666}"/>
                </a:ext>
              </a:extLst>
            </p:cNvPr>
            <p:cNvSpPr/>
            <p:nvPr/>
          </p:nvSpPr>
          <p:spPr>
            <a:xfrm>
              <a:off x="2360402" y="1963507"/>
              <a:ext cx="1220998" cy="274320"/>
            </a:xfrm>
            <a:prstGeom prst="rect">
              <a:avLst/>
            </a:prstGeom>
            <a:solidFill>
              <a:srgbClr val="779B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6650"/>
              <a:endParaRPr lang="en-US" sz="2400">
                <a:solidFill>
                  <a:prstClr val="white"/>
                </a:solidFill>
                <a:latin typeface="Calibri"/>
              </a:endParaRPr>
            </a:p>
          </p:txBody>
        </p:sp>
        <p:sp>
          <p:nvSpPr>
            <p:cNvPr id="49" name="TextBox 48">
              <a:extLst>
                <a:ext uri="{FF2B5EF4-FFF2-40B4-BE49-F238E27FC236}">
                  <a16:creationId xmlns:a16="http://schemas.microsoft.com/office/drawing/2014/main" id="{58F650FF-8E77-3C4C-F6D2-77DDB8425606}"/>
                </a:ext>
              </a:extLst>
            </p:cNvPr>
            <p:cNvSpPr txBox="1"/>
            <p:nvPr/>
          </p:nvSpPr>
          <p:spPr>
            <a:xfrm>
              <a:off x="2320350" y="1936963"/>
              <a:ext cx="1295400" cy="300082"/>
            </a:xfrm>
            <a:prstGeom prst="rect">
              <a:avLst/>
            </a:prstGeom>
            <a:noFill/>
          </p:spPr>
          <p:txBody>
            <a:bodyPr wrap="square" rtlCol="0">
              <a:spAutoFit/>
            </a:bodyPr>
            <a:lstStyle/>
            <a:p>
              <a:pPr algn="ctr" defTabSz="1216650"/>
              <a:r>
                <a:rPr lang="en-US" sz="1333" b="1" dirty="0">
                  <a:solidFill>
                    <a:prstClr val="white"/>
                  </a:solidFill>
                  <a:latin typeface="Calibri"/>
                  <a:cs typeface="Arial" panose="020B0604020202020204" pitchFamily="34" charset="0"/>
                </a:rPr>
                <a:t>Project Area</a:t>
              </a:r>
            </a:p>
            <a:p>
              <a:pPr algn="ctr" defTabSz="1216650"/>
              <a:r>
                <a:rPr lang="en-US" sz="667" dirty="0">
                  <a:solidFill>
                    <a:prstClr val="black">
                      <a:lumMod val="85000"/>
                      <a:lumOff val="15000"/>
                    </a:prstClr>
                  </a:solidFill>
                  <a:latin typeface="Abadi" panose="020F0502020204030204" pitchFamily="34" charset="0"/>
                  <a:cs typeface="Arial" panose="020B0604020202020204" pitchFamily="34" charset="0"/>
                </a:rPr>
                <a:t>TULIP FALLS DR TO CHARLESTON BLVD</a:t>
              </a:r>
            </a:p>
          </p:txBody>
        </p:sp>
      </p:grpSp>
      <p:cxnSp>
        <p:nvCxnSpPr>
          <p:cNvPr id="51" name="North">
            <a:extLst>
              <a:ext uri="{FF2B5EF4-FFF2-40B4-BE49-F238E27FC236}">
                <a16:creationId xmlns:a16="http://schemas.microsoft.com/office/drawing/2014/main" id="{FFFFA8E6-4833-E4BD-8605-887D41F2C24D}"/>
              </a:ext>
            </a:extLst>
          </p:cNvPr>
          <p:cNvCxnSpPr>
            <a:cxnSpLocks/>
          </p:cNvCxnSpPr>
          <p:nvPr/>
        </p:nvCxnSpPr>
        <p:spPr>
          <a:xfrm>
            <a:off x="1560234" y="1790779"/>
            <a:ext cx="1690967" cy="1796652"/>
          </a:xfrm>
          <a:prstGeom prst="line">
            <a:avLst/>
          </a:prstGeom>
          <a:ln w="47625">
            <a:solidFill>
              <a:srgbClr val="779B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3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650"/>
                                        <p:tgtEl>
                                          <p:spTgt spid="17"/>
                                        </p:tgtEl>
                                      </p:cBhvr>
                                    </p:animEffect>
                                  </p:childTnLst>
                                </p:cTn>
                              </p:par>
                              <p:par>
                                <p:cTn id="8" presetID="22" presetClass="entr" presetSubtype="8" fill="hold"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65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down)">
                                      <p:cBhvr>
                                        <p:cTn id="18" dur="500"/>
                                        <p:tgtEl>
                                          <p:spTgt spid="51"/>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rsegi Panjang 4">
            <a:extLst>
              <a:ext uri="{FF2B5EF4-FFF2-40B4-BE49-F238E27FC236}">
                <a16:creationId xmlns:a16="http://schemas.microsoft.com/office/drawing/2014/main" id="{1AA7FAA5-9FDF-4333-8CF4-DB10688E7149}"/>
              </a:ext>
            </a:extLst>
          </p:cNvPr>
          <p:cNvSpPr/>
          <p:nvPr/>
        </p:nvSpPr>
        <p:spPr>
          <a:xfrm>
            <a:off x="2779" y="0"/>
            <a:ext cx="956842" cy="150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261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986F47-D6AC-1D29-D4D0-84635734B8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93" r="13405"/>
          <a:stretch/>
        </p:blipFill>
        <p:spPr>
          <a:xfrm>
            <a:off x="-1" y="0"/>
            <a:ext cx="12194779" cy="6858001"/>
          </a:xfrm>
          <a:prstGeom prst="rect">
            <a:avLst/>
          </a:prstGeom>
        </p:spPr>
      </p:pic>
      <p:sp>
        <p:nvSpPr>
          <p:cNvPr id="11" name="Rectangle 10"/>
          <p:cNvSpPr/>
          <p:nvPr/>
        </p:nvSpPr>
        <p:spPr>
          <a:xfrm>
            <a:off x="0" y="2"/>
            <a:ext cx="12192000" cy="6857999"/>
          </a:xfrm>
          <a:prstGeom prst="rect">
            <a:avLst/>
          </a:prstGeom>
          <a:solidFill>
            <a:schemeClr val="bg1">
              <a:alpha val="24000"/>
            </a:scheme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A9EA7E2-03F1-D3D1-09FE-7ED92085C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7B493-72EF-F841-B5F9-2BC4FA0FED70}" type="slidenum">
              <a:rPr kumimoji="0" lang="en-US" sz="108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8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box"/>
          <p:cNvSpPr/>
          <p:nvPr/>
        </p:nvSpPr>
        <p:spPr>
          <a:xfrm>
            <a:off x="-1" y="5473148"/>
            <a:ext cx="10429461" cy="1384852"/>
          </a:xfrm>
          <a:prstGeom prst="rect">
            <a:avLst/>
          </a:prstGeom>
          <a:solidFill>
            <a:srgbClr val="033E82">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9924" y="5573177"/>
            <a:ext cx="9498828" cy="646331"/>
          </a:xfrm>
          <a:prstGeom prst="rect">
            <a:avLst/>
          </a:prstGeom>
          <a:noFill/>
        </p:spPr>
        <p:txBody>
          <a:bodyPr wrap="square" rtlCol="0">
            <a:spAutoFit/>
          </a:bodyPr>
          <a:lstStyle/>
          <a:p>
            <a:pPr marL="0" marR="0" lvl="0" indent="0" algn="l" defTabSz="457178"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Century Gothic"/>
              </a:rPr>
              <a:t>Charleston Blvd. Alternatives Analysis</a:t>
            </a:r>
          </a:p>
        </p:txBody>
      </p:sp>
      <p:sp>
        <p:nvSpPr>
          <p:cNvPr id="20" name="TextBox 19"/>
          <p:cNvSpPr txBox="1"/>
          <p:nvPr/>
        </p:nvSpPr>
        <p:spPr>
          <a:xfrm>
            <a:off x="299924" y="6377854"/>
            <a:ext cx="8164775" cy="314511"/>
          </a:xfrm>
          <a:prstGeom prst="rect">
            <a:avLst/>
          </a:prstGeom>
          <a:noFill/>
        </p:spPr>
        <p:txBody>
          <a:bodyPr wrap="square" rtlCol="0">
            <a:spAutoFit/>
          </a:bodyPr>
          <a:lstStyle/>
          <a:p>
            <a:pPr marL="0" marR="0" lvl="0" indent="0" algn="l" defTabSz="457178"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Times New Roman" panose="02020603050405020304" pitchFamily="18" charset="0"/>
              </a:rPr>
              <a:t>USDOT | </a:t>
            </a:r>
            <a:r>
              <a:rPr kumimoji="0" lang="en-US" sz="1600" b="1" i="1" u="none" strike="noStrike" kern="1200" cap="none" spc="0" normalizeH="0" baseline="0" noProof="0" dirty="0">
                <a:ln>
                  <a:noFill/>
                </a:ln>
                <a:solidFill>
                  <a:prstClr val="white"/>
                </a:solidFill>
                <a:effectLst/>
                <a:uLnTx/>
                <a:uFillTx/>
                <a:latin typeface="High Tower Text" panose="02040502050506030303" pitchFamily="18" charset="0"/>
                <a:ea typeface="+mn-ea"/>
                <a:cs typeface="Times New Roman" panose="02020603050405020304" pitchFamily="18" charset="0"/>
              </a:rPr>
              <a:t>Rebuilding American Infrastructure with Sustainability and Equity (RAISE) Program </a:t>
            </a:r>
          </a:p>
        </p:txBody>
      </p:sp>
      <p:cxnSp>
        <p:nvCxnSpPr>
          <p:cNvPr id="21" name="Straight Connector 20"/>
          <p:cNvCxnSpPr/>
          <p:nvPr/>
        </p:nvCxnSpPr>
        <p:spPr>
          <a:xfrm>
            <a:off x="384647" y="6292702"/>
            <a:ext cx="7946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LOGO: RT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0"/>
            <a:ext cx="1828800" cy="2286000"/>
          </a:xfrm>
          <a:prstGeom prst="rect">
            <a:avLst/>
          </a:prstGeom>
        </p:spPr>
      </p:pic>
    </p:spTree>
    <p:extLst>
      <p:ext uri="{BB962C8B-B14F-4D97-AF65-F5344CB8AC3E}">
        <p14:creationId xmlns:p14="http://schemas.microsoft.com/office/powerpoint/2010/main" val="4501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986F47-D6AC-1D29-D4D0-84635734B8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93" r="13405"/>
          <a:stretch/>
        </p:blipFill>
        <p:spPr>
          <a:xfrm>
            <a:off x="0" y="0"/>
            <a:ext cx="12194779" cy="6858001"/>
          </a:xfrm>
          <a:prstGeom prst="rect">
            <a:avLst/>
          </a:prstGeom>
        </p:spPr>
      </p:pic>
      <p:sp>
        <p:nvSpPr>
          <p:cNvPr id="8" name="Blue shade"/>
          <p:cNvSpPr/>
          <p:nvPr/>
        </p:nvSpPr>
        <p:spPr>
          <a:xfrm>
            <a:off x="0" y="0"/>
            <a:ext cx="12192000" cy="6858000"/>
          </a:xfrm>
          <a:prstGeom prst="rect">
            <a:avLst/>
          </a:prstGeom>
          <a:solidFill>
            <a:srgbClr val="033E82">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6523365"/>
            <a:ext cx="12192000" cy="334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inyurl"/>
          <p:cNvSpPr/>
          <p:nvPr/>
        </p:nvSpPr>
        <p:spPr>
          <a:xfrm>
            <a:off x="0" y="6523365"/>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RAISE Project </a:t>
            </a:r>
            <a:r>
              <a:rPr kumimoji="0" lang="en-US" sz="1600" b="1" i="1"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 Charleston Blvd. Transit Corridor Alternatives Analysis</a:t>
            </a:r>
          </a:p>
        </p:txBody>
      </p:sp>
      <p:pic>
        <p:nvPicPr>
          <p:cNvPr id="3" name="Picture 2"/>
          <p:cNvPicPr>
            <a:picLocks noChangeAspect="1"/>
          </p:cNvPicPr>
          <p:nvPr/>
        </p:nvPicPr>
        <p:blipFill>
          <a:blip r:embed="rId4"/>
          <a:stretch>
            <a:fillRect/>
          </a:stretch>
        </p:blipFill>
        <p:spPr>
          <a:xfrm>
            <a:off x="2114249" y="1771270"/>
            <a:ext cx="7963502" cy="3315460"/>
          </a:xfrm>
          <a:prstGeom prst="rect">
            <a:avLst/>
          </a:prstGeom>
        </p:spPr>
      </p:pic>
    </p:spTree>
    <p:extLst>
      <p:ext uri="{BB962C8B-B14F-4D97-AF65-F5344CB8AC3E}">
        <p14:creationId xmlns:p14="http://schemas.microsoft.com/office/powerpoint/2010/main" val="273840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986F47-D6AC-1D29-D4D0-84635734B8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93" r="13405"/>
          <a:stretch/>
        </p:blipFill>
        <p:spPr>
          <a:xfrm>
            <a:off x="0" y="0"/>
            <a:ext cx="12194779" cy="6858001"/>
          </a:xfrm>
          <a:prstGeom prst="rect">
            <a:avLst/>
          </a:prstGeom>
        </p:spPr>
      </p:pic>
      <p:sp>
        <p:nvSpPr>
          <p:cNvPr id="12" name="Blue shade"/>
          <p:cNvSpPr/>
          <p:nvPr/>
        </p:nvSpPr>
        <p:spPr>
          <a:xfrm>
            <a:off x="0" y="0"/>
            <a:ext cx="12192000" cy="6858000"/>
          </a:xfrm>
          <a:prstGeom prst="rect">
            <a:avLst/>
          </a:prstGeom>
          <a:solidFill>
            <a:srgbClr val="033E82">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861857" y="2212016"/>
            <a:ext cx="8494790" cy="2152341"/>
            <a:chOff x="1929007" y="2890311"/>
            <a:chExt cx="8494790" cy="2152341"/>
          </a:xfrm>
        </p:grpSpPr>
        <p:sp>
          <p:nvSpPr>
            <p:cNvPr id="7" name="white box"/>
            <p:cNvSpPr/>
            <p:nvPr/>
          </p:nvSpPr>
          <p:spPr>
            <a:xfrm>
              <a:off x="3751254" y="3505265"/>
              <a:ext cx="4186797" cy="4356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The RTC will...">
              <a:extLst>
                <a:ext uri="{FF2B5EF4-FFF2-40B4-BE49-F238E27FC236}">
                  <a16:creationId xmlns:a16="http://schemas.microsoft.com/office/drawing/2014/main" id="{C3C5B6A6-D359-2937-C181-90C876E7F120}"/>
                </a:ext>
              </a:extLst>
            </p:cNvPr>
            <p:cNvSpPr txBox="1"/>
            <p:nvPr/>
          </p:nvSpPr>
          <p:spPr>
            <a:xfrm>
              <a:off x="1929007" y="3003964"/>
              <a:ext cx="8494790" cy="1891865"/>
            </a:xfrm>
            <a:prstGeom prst="rect">
              <a:avLst/>
            </a:prstGeom>
            <a:noFill/>
          </p:spPr>
          <p:txBody>
            <a:bodyPr wrap="square">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Evaluate transit alternatives along Charleston Blvd. to identify a</a:t>
              </a:r>
              <a:r>
                <a:rPr kumimoji="0" lang="en-US" sz="2400"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 Locally Preferred Alternative </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Minimum Operable Segment that best meets the purpose and need of the project</a:t>
              </a:r>
            </a:p>
          </p:txBody>
        </p:sp>
        <p:cxnSp>
          <p:nvCxnSpPr>
            <p:cNvPr id="14" name="top line"/>
            <p:cNvCxnSpPr/>
            <p:nvPr/>
          </p:nvCxnSpPr>
          <p:spPr>
            <a:xfrm>
              <a:off x="1960821" y="5042652"/>
              <a:ext cx="827035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top line"/>
            <p:cNvCxnSpPr/>
            <p:nvPr/>
          </p:nvCxnSpPr>
          <p:spPr>
            <a:xfrm>
              <a:off x="1960821" y="2890311"/>
              <a:ext cx="827035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Rectangle 17"/>
          <p:cNvSpPr/>
          <p:nvPr/>
        </p:nvSpPr>
        <p:spPr>
          <a:xfrm>
            <a:off x="0" y="6523365"/>
            <a:ext cx="12192000" cy="334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nyurl"/>
          <p:cNvSpPr/>
          <p:nvPr/>
        </p:nvSpPr>
        <p:spPr>
          <a:xfrm>
            <a:off x="0" y="6523365"/>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RAISE Project </a:t>
            </a:r>
            <a:r>
              <a:rPr kumimoji="0" lang="en-US" sz="1600" b="1" i="1"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 Charleston Blvd. Transit Corridor Alternatives Analysis</a:t>
            </a:r>
          </a:p>
        </p:txBody>
      </p:sp>
    </p:spTree>
    <p:extLst>
      <p:ext uri="{BB962C8B-B14F-4D97-AF65-F5344CB8AC3E}">
        <p14:creationId xmlns:p14="http://schemas.microsoft.com/office/powerpoint/2010/main" val="8124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p:cNvSpPr/>
          <p:nvPr/>
        </p:nvSpPr>
        <p:spPr>
          <a:xfrm>
            <a:off x="0" y="0"/>
            <a:ext cx="12192000" cy="2154264"/>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 Bicycling"/>
          <p:cNvSpPr txBox="1"/>
          <p:nvPr/>
        </p:nvSpPr>
        <p:spPr>
          <a:xfrm>
            <a:off x="9801565" y="5823846"/>
            <a:ext cx="18780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Bicycling</a:t>
            </a:r>
          </a:p>
        </p:txBody>
      </p:sp>
      <p:pic>
        <p:nvPicPr>
          <p:cNvPr id="12" name="IMAGE: Bike Share"/>
          <p:cNvPicPr>
            <a:picLocks noChangeAspect="1"/>
          </p:cNvPicPr>
          <p:nvPr/>
        </p:nvPicPr>
        <p:blipFill rotWithShape="1">
          <a:blip r:embed="rId3" cstate="print">
            <a:extLst>
              <a:ext uri="{28A0092B-C50C-407E-A947-70E740481C1C}">
                <a14:useLocalDpi xmlns:a14="http://schemas.microsoft.com/office/drawing/2010/main" val="0"/>
              </a:ext>
            </a:extLst>
          </a:blip>
          <a:srcRect l="56993" r="10977"/>
          <a:stretch/>
        </p:blipFill>
        <p:spPr>
          <a:xfrm>
            <a:off x="9813073" y="1952090"/>
            <a:ext cx="1829379" cy="3809438"/>
          </a:xfrm>
          <a:prstGeom prst="rect">
            <a:avLst/>
          </a:prstGeom>
        </p:spPr>
      </p:pic>
      <p:sp>
        <p:nvSpPr>
          <p:cNvPr id="7" name="TEXT: Traffic Management"/>
          <p:cNvSpPr txBox="1"/>
          <p:nvPr/>
        </p:nvSpPr>
        <p:spPr>
          <a:xfrm>
            <a:off x="7471679" y="5823846"/>
            <a:ext cx="1859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Traffic Management</a:t>
            </a:r>
          </a:p>
        </p:txBody>
      </p:sp>
      <p:pic>
        <p:nvPicPr>
          <p:cNvPr id="18" name="IMAGE: FAST"/>
          <p:cNvPicPr>
            <a:picLocks noChangeAspect="1"/>
          </p:cNvPicPr>
          <p:nvPr/>
        </p:nvPicPr>
        <p:blipFill rotWithShape="1">
          <a:blip r:embed="rId4" cstate="print">
            <a:extLst>
              <a:ext uri="{28A0092B-C50C-407E-A947-70E740481C1C}">
                <a14:useLocalDpi xmlns:a14="http://schemas.microsoft.com/office/drawing/2010/main" val="0"/>
              </a:ext>
            </a:extLst>
          </a:blip>
          <a:srcRect l="18616" t="605" r="8498" b="1"/>
          <a:stretch/>
        </p:blipFill>
        <p:spPr>
          <a:xfrm>
            <a:off x="7470268" y="1952090"/>
            <a:ext cx="1850307" cy="3799164"/>
          </a:xfrm>
          <a:prstGeom prst="rect">
            <a:avLst/>
          </a:prstGeom>
        </p:spPr>
      </p:pic>
      <p:sp>
        <p:nvSpPr>
          <p:cNvPr id="4" name="TEXT: Transit"/>
          <p:cNvSpPr txBox="1"/>
          <p:nvPr/>
        </p:nvSpPr>
        <p:spPr>
          <a:xfrm>
            <a:off x="489612" y="5886164"/>
            <a:ext cx="18598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Transit</a:t>
            </a:r>
          </a:p>
        </p:txBody>
      </p:sp>
      <p:pic>
        <p:nvPicPr>
          <p:cNvPr id="17" name="IMAGE: Transit"/>
          <p:cNvPicPr>
            <a:picLocks noChangeAspect="1"/>
          </p:cNvPicPr>
          <p:nvPr/>
        </p:nvPicPr>
        <p:blipFill rotWithShape="1">
          <a:blip r:embed="rId5" cstate="print">
            <a:extLst>
              <a:ext uri="{28A0092B-C50C-407E-A947-70E740481C1C}">
                <a14:useLocalDpi xmlns:a14="http://schemas.microsoft.com/office/drawing/2010/main" val="0"/>
              </a:ext>
            </a:extLst>
          </a:blip>
          <a:srcRect l="11278" t="9586" r="22903" b="485"/>
          <a:stretch/>
        </p:blipFill>
        <p:spPr>
          <a:xfrm>
            <a:off x="489293" y="2014408"/>
            <a:ext cx="1858729" cy="3809438"/>
          </a:xfrm>
          <a:prstGeom prst="rect">
            <a:avLst/>
          </a:prstGeom>
        </p:spPr>
      </p:pic>
      <p:sp>
        <p:nvSpPr>
          <p:cNvPr id="5" name="TEXT: Planning"/>
          <p:cNvSpPr txBox="1"/>
          <p:nvPr/>
        </p:nvSpPr>
        <p:spPr>
          <a:xfrm>
            <a:off x="2818088" y="5823846"/>
            <a:ext cx="18598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Planning</a:t>
            </a:r>
          </a:p>
        </p:txBody>
      </p:sp>
      <p:pic>
        <p:nvPicPr>
          <p:cNvPr id="9" name="IMAGE: Planning"/>
          <p:cNvPicPr>
            <a:picLocks noChangeAspect="1"/>
          </p:cNvPicPr>
          <p:nvPr/>
        </p:nvPicPr>
        <p:blipFill rotWithShape="1">
          <a:blip r:embed="rId6" cstate="print">
            <a:extLst>
              <a:ext uri="{28A0092B-C50C-407E-A947-70E740481C1C}">
                <a14:useLocalDpi xmlns:a14="http://schemas.microsoft.com/office/drawing/2010/main" val="0"/>
              </a:ext>
            </a:extLst>
          </a:blip>
          <a:srcRect l="39286" r="30561"/>
          <a:stretch/>
        </p:blipFill>
        <p:spPr>
          <a:xfrm>
            <a:off x="2833552" y="1952090"/>
            <a:ext cx="1837854" cy="3809438"/>
          </a:xfrm>
          <a:prstGeom prst="rect">
            <a:avLst/>
          </a:prstGeom>
        </p:spPr>
      </p:pic>
      <p:sp>
        <p:nvSpPr>
          <p:cNvPr id="6" name="TEXT: Roadway Funding"/>
          <p:cNvSpPr txBox="1"/>
          <p:nvPr/>
        </p:nvSpPr>
        <p:spPr>
          <a:xfrm>
            <a:off x="5169593" y="5823846"/>
            <a:ext cx="18598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Roadway Funding</a:t>
            </a:r>
          </a:p>
        </p:txBody>
      </p:sp>
      <p:pic>
        <p:nvPicPr>
          <p:cNvPr id="3" name="IMAGE: Roadway Funding"/>
          <p:cNvPicPr>
            <a:picLocks noChangeAspect="1"/>
          </p:cNvPicPr>
          <p:nvPr/>
        </p:nvPicPr>
        <p:blipFill rotWithShape="1">
          <a:blip r:embed="rId7" cstate="print">
            <a:extLst>
              <a:ext uri="{28A0092B-C50C-407E-A947-70E740481C1C}">
                <a14:useLocalDpi xmlns:a14="http://schemas.microsoft.com/office/drawing/2010/main" val="0"/>
              </a:ext>
            </a:extLst>
          </a:blip>
          <a:srcRect l="53081" t="5651" r="28533" b="37659"/>
          <a:stretch/>
        </p:blipFill>
        <p:spPr>
          <a:xfrm>
            <a:off x="5171325" y="1952090"/>
            <a:ext cx="1849349" cy="3801439"/>
          </a:xfrm>
          <a:prstGeom prst="rect">
            <a:avLst/>
          </a:prstGeom>
        </p:spPr>
      </p:pic>
      <p:sp>
        <p:nvSpPr>
          <p:cNvPr id="16" name="stroke"/>
          <p:cNvSpPr/>
          <p:nvPr/>
        </p:nvSpPr>
        <p:spPr>
          <a:xfrm>
            <a:off x="4139015" y="434576"/>
            <a:ext cx="3913970"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ITLE: Who We Are"/>
          <p:cNvSpPr txBox="1"/>
          <p:nvPr/>
        </p:nvSpPr>
        <p:spPr>
          <a:xfrm>
            <a:off x="4139015" y="538357"/>
            <a:ext cx="39139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We Are</a:t>
            </a:r>
          </a:p>
        </p:txBody>
      </p:sp>
    </p:spTree>
    <p:extLst>
      <p:ext uri="{BB962C8B-B14F-4D97-AF65-F5344CB8AC3E}">
        <p14:creationId xmlns:p14="http://schemas.microsoft.com/office/powerpoint/2010/main" val="30971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5E137-2FC6-AF94-6594-80BA9DB6ECC5}"/>
            </a:ext>
          </a:extLst>
        </p:cNvPr>
        <p:cNvGrpSpPr/>
        <p:nvPr/>
      </p:nvGrpSpPr>
      <p:grpSpPr>
        <a:xfrm>
          <a:off x="0" y="0"/>
          <a:ext cx="0" cy="0"/>
          <a:chOff x="0" y="0"/>
          <a:chExt cx="0" cy="0"/>
        </a:xfrm>
      </p:grpSpPr>
      <p:sp>
        <p:nvSpPr>
          <p:cNvPr id="6" name="Blue shade">
            <a:extLst>
              <a:ext uri="{FF2B5EF4-FFF2-40B4-BE49-F238E27FC236}">
                <a16:creationId xmlns:a16="http://schemas.microsoft.com/office/drawing/2014/main" id="{36DAFA48-4EDC-960C-018D-DAE85636DEBF}"/>
              </a:ext>
            </a:extLst>
          </p:cNvPr>
          <p:cNvSpPr/>
          <p:nvPr/>
        </p:nvSpPr>
        <p:spPr>
          <a:xfrm>
            <a:off x="0" y="0"/>
            <a:ext cx="12192000" cy="6858000"/>
          </a:xfrm>
          <a:prstGeom prst="rect">
            <a:avLst/>
          </a:prstGeom>
          <a:solidFill>
            <a:srgbClr val="033E82">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B37466CB-C39F-BF6D-58FF-6FAF6A50A9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7B493-72EF-F841-B5F9-2BC4FA0FED70}" type="slidenum">
              <a:rPr kumimoji="0" lang="en-US" sz="108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8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road with cars on it&#10;&#10;Description automatically generated">
            <a:extLst>
              <a:ext uri="{FF2B5EF4-FFF2-40B4-BE49-F238E27FC236}">
                <a16:creationId xmlns:a16="http://schemas.microsoft.com/office/drawing/2014/main" id="{B65A856A-127F-9FA3-84AE-34CD27E83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8" y="-1343346"/>
            <a:ext cx="12965986" cy="9724490"/>
          </a:xfrm>
          <a:prstGeom prst="rect">
            <a:avLst/>
          </a:prstGeom>
        </p:spPr>
      </p:pic>
    </p:spTree>
    <p:extLst>
      <p:ext uri="{BB962C8B-B14F-4D97-AF65-F5344CB8AC3E}">
        <p14:creationId xmlns:p14="http://schemas.microsoft.com/office/powerpoint/2010/main" val="295553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976B7-CBBA-8EFD-8B7F-EA3E5FA2FE84}"/>
            </a:ext>
          </a:extLst>
        </p:cNvPr>
        <p:cNvGrpSpPr/>
        <p:nvPr/>
      </p:nvGrpSpPr>
      <p:grpSpPr>
        <a:xfrm>
          <a:off x="0" y="0"/>
          <a:ext cx="0" cy="0"/>
          <a:chOff x="0" y="0"/>
          <a:chExt cx="0" cy="0"/>
        </a:xfrm>
      </p:grpSpPr>
      <p:sp>
        <p:nvSpPr>
          <p:cNvPr id="8" name="Persegi Panjang 4">
            <a:extLst>
              <a:ext uri="{FF2B5EF4-FFF2-40B4-BE49-F238E27FC236}">
                <a16:creationId xmlns:a16="http://schemas.microsoft.com/office/drawing/2014/main" id="{78782BFE-5218-EB6C-981C-FDD4192EDBBA}"/>
              </a:ext>
            </a:extLst>
          </p:cNvPr>
          <p:cNvSpPr/>
          <p:nvPr/>
        </p:nvSpPr>
        <p:spPr>
          <a:xfrm>
            <a:off x="2779" y="0"/>
            <a:ext cx="956842" cy="150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2612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C5C365B-B550-4340-987E-44F7223119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93" r="13405"/>
          <a:stretch/>
        </p:blipFill>
        <p:spPr>
          <a:xfrm>
            <a:off x="-1" y="0"/>
            <a:ext cx="12194779" cy="6858001"/>
          </a:xfrm>
          <a:prstGeom prst="rect">
            <a:avLst/>
          </a:prstGeom>
        </p:spPr>
      </p:pic>
      <p:sp>
        <p:nvSpPr>
          <p:cNvPr id="2" name="Slide Number Placeholder 1">
            <a:extLst>
              <a:ext uri="{FF2B5EF4-FFF2-40B4-BE49-F238E27FC236}">
                <a16:creationId xmlns:a16="http://schemas.microsoft.com/office/drawing/2014/main" id="{93169756-A1C4-6576-A552-D1470DCAD7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7B493-72EF-F841-B5F9-2BC4FA0FED70}" type="slidenum">
              <a:rPr kumimoji="0" lang="en-US" sz="108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8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9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4350-CE79-3BD5-F609-F660E4B50955}"/>
            </a:ext>
          </a:extLst>
        </p:cNvPr>
        <p:cNvGrpSpPr/>
        <p:nvPr/>
      </p:nvGrpSpPr>
      <p:grpSpPr>
        <a:xfrm>
          <a:off x="0" y="0"/>
          <a:ext cx="0" cy="0"/>
          <a:chOff x="0" y="0"/>
          <a:chExt cx="0" cy="0"/>
        </a:xfrm>
      </p:grpSpPr>
      <p:sp>
        <p:nvSpPr>
          <p:cNvPr id="8" name="Persegi Panjang 4">
            <a:extLst>
              <a:ext uri="{FF2B5EF4-FFF2-40B4-BE49-F238E27FC236}">
                <a16:creationId xmlns:a16="http://schemas.microsoft.com/office/drawing/2014/main" id="{793CB95E-F787-145C-E8C9-F0B36BD47857}"/>
              </a:ext>
            </a:extLst>
          </p:cNvPr>
          <p:cNvSpPr/>
          <p:nvPr/>
        </p:nvSpPr>
        <p:spPr>
          <a:xfrm>
            <a:off x="2779" y="0"/>
            <a:ext cx="956842" cy="150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261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411986C-C0DF-E4E7-27A2-C181FFBB9F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7B493-72EF-F841-B5F9-2BC4FA0FED70}" type="slidenum">
              <a:rPr kumimoji="0" lang="en-US" sz="108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8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group of people walking on a sidewalk next to a street with cars and buildings&#10;&#10;Description automatically generated">
            <a:extLst>
              <a:ext uri="{FF2B5EF4-FFF2-40B4-BE49-F238E27FC236}">
                <a16:creationId xmlns:a16="http://schemas.microsoft.com/office/drawing/2014/main" id="{081310E7-A3F4-24E2-6038-A8F43DA8E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2145037"/>
            <a:ext cx="14864098" cy="11148074"/>
          </a:xfrm>
          <a:prstGeom prst="rect">
            <a:avLst/>
          </a:prstGeom>
        </p:spPr>
      </p:pic>
    </p:spTree>
    <p:extLst>
      <p:ext uri="{BB962C8B-B14F-4D97-AF65-F5344CB8AC3E}">
        <p14:creationId xmlns:p14="http://schemas.microsoft.com/office/powerpoint/2010/main" val="392628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7" name="box"/>
          <p:cNvSpPr/>
          <p:nvPr/>
        </p:nvSpPr>
        <p:spPr>
          <a:xfrm>
            <a:off x="0" y="0"/>
            <a:ext cx="12192000" cy="16915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9" name="box"/>
          <p:cNvSpPr/>
          <p:nvPr/>
        </p:nvSpPr>
        <p:spPr>
          <a:xfrm>
            <a:off x="6265551" y="4758859"/>
            <a:ext cx="4428352" cy="919754"/>
          </a:xfrm>
          <a:prstGeom prst="rect">
            <a:avLst/>
          </a:prstGeom>
          <a:solidFill>
            <a:srgbClr val="033E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7k miles of roadway"/>
          <p:cNvSpPr txBox="1"/>
          <p:nvPr/>
        </p:nvSpPr>
        <p:spPr>
          <a:xfrm>
            <a:off x="7506636" y="5048206"/>
            <a:ext cx="3176260" cy="400110"/>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Coordination with FTA</a:t>
            </a:r>
          </a:p>
        </p:txBody>
      </p:sp>
      <p:sp>
        <p:nvSpPr>
          <p:cNvPr id="28" name="box"/>
          <p:cNvSpPr/>
          <p:nvPr/>
        </p:nvSpPr>
        <p:spPr>
          <a:xfrm>
            <a:off x="1498098" y="4758859"/>
            <a:ext cx="4428352" cy="919754"/>
          </a:xfrm>
          <a:prstGeom prst="rect">
            <a:avLst/>
          </a:prstGeom>
          <a:solidFill>
            <a:srgbClr val="033E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1k miles of bike facilities"/>
          <p:cNvSpPr txBox="1"/>
          <p:nvPr/>
        </p:nvSpPr>
        <p:spPr>
          <a:xfrm>
            <a:off x="2787691" y="5041501"/>
            <a:ext cx="2767917" cy="400110"/>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Corridor Planning</a:t>
            </a:r>
          </a:p>
        </p:txBody>
      </p:sp>
      <p:sp>
        <p:nvSpPr>
          <p:cNvPr id="15" name="box"/>
          <p:cNvSpPr/>
          <p:nvPr/>
        </p:nvSpPr>
        <p:spPr>
          <a:xfrm>
            <a:off x="6265551" y="3599858"/>
            <a:ext cx="4428352" cy="919754"/>
          </a:xfrm>
          <a:prstGeom prst="rect">
            <a:avLst/>
          </a:prstGeom>
          <a:solidFill>
            <a:srgbClr val="033E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2.3 million residents"/>
          <p:cNvSpPr txBox="1"/>
          <p:nvPr/>
        </p:nvSpPr>
        <p:spPr>
          <a:xfrm>
            <a:off x="7361001" y="3832202"/>
            <a:ext cx="3332901" cy="400110"/>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Economic Development</a:t>
            </a:r>
          </a:p>
        </p:txBody>
      </p:sp>
      <p:sp>
        <p:nvSpPr>
          <p:cNvPr id="19" name="box"/>
          <p:cNvSpPr/>
          <p:nvPr/>
        </p:nvSpPr>
        <p:spPr>
          <a:xfrm>
            <a:off x="1498098" y="3599858"/>
            <a:ext cx="4428352" cy="919754"/>
          </a:xfrm>
          <a:prstGeom prst="rect">
            <a:avLst/>
          </a:prstGeom>
          <a:solidFill>
            <a:srgbClr val="033E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45 million visitors"/>
          <p:cNvSpPr txBox="1"/>
          <p:nvPr/>
        </p:nvSpPr>
        <p:spPr>
          <a:xfrm>
            <a:off x="2483968" y="3854406"/>
            <a:ext cx="3593517" cy="400110"/>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Community Engagement</a:t>
            </a:r>
          </a:p>
        </p:txBody>
      </p:sp>
      <p:pic>
        <p:nvPicPr>
          <p:cNvPr id="6" name="ICON: people"/>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87191" y="3677723"/>
            <a:ext cx="671309" cy="753476"/>
          </a:xfrm>
          <a:prstGeom prst="rect">
            <a:avLst/>
          </a:prstGeom>
          <a:noFill/>
          <a:extLst>
            <a:ext uri="{909E8E84-426E-40DD-AFC4-6F175D3DCCD1}">
              <a14:hiddenFill xmlns:a14="http://schemas.microsoft.com/office/drawing/2010/main">
                <a:solidFill>
                  <a:srgbClr val="FFFFFF"/>
                </a:solidFill>
              </a14:hiddenFill>
            </a:ext>
          </a:extLst>
        </p:spPr>
      </p:pic>
      <p:sp>
        <p:nvSpPr>
          <p:cNvPr id="31" name="box"/>
          <p:cNvSpPr/>
          <p:nvPr/>
        </p:nvSpPr>
        <p:spPr>
          <a:xfrm>
            <a:off x="3093653" y="2449497"/>
            <a:ext cx="5149200" cy="919754"/>
          </a:xfrm>
          <a:prstGeom prst="rect">
            <a:avLst/>
          </a:prstGeom>
          <a:solidFill>
            <a:srgbClr val="033E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Clark County covers 8,000 square miles"/>
          <p:cNvSpPr txBox="1"/>
          <p:nvPr/>
        </p:nvSpPr>
        <p:spPr>
          <a:xfrm>
            <a:off x="4607666" y="2644343"/>
            <a:ext cx="2976667" cy="400110"/>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Larger Funding Picture</a:t>
            </a:r>
          </a:p>
        </p:txBody>
      </p:sp>
      <p:pic>
        <p:nvPicPr>
          <p:cNvPr id="9" name="ICON: Nevad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740326" y="2580231"/>
            <a:ext cx="431324" cy="657378"/>
          </a:xfrm>
          <a:prstGeom prst="rect">
            <a:avLst/>
          </a:prstGeom>
          <a:noFill/>
          <a:extLst>
            <a:ext uri="{909E8E84-426E-40DD-AFC4-6F175D3DCCD1}">
              <a14:hiddenFill xmlns:a14="http://schemas.microsoft.com/office/drawing/2010/main">
                <a:solidFill>
                  <a:srgbClr val="FFFFFF"/>
                </a:solidFill>
              </a14:hiddenFill>
            </a:ext>
          </a:extLst>
        </p:spPr>
      </p:pic>
      <p:sp>
        <p:nvSpPr>
          <p:cNvPr id="23" name="stroke"/>
          <p:cNvSpPr/>
          <p:nvPr/>
        </p:nvSpPr>
        <p:spPr>
          <a:xfrm>
            <a:off x="3368669" y="434576"/>
            <a:ext cx="5454662"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Regional Overview"/>
          <p:cNvSpPr txBox="1"/>
          <p:nvPr/>
        </p:nvSpPr>
        <p:spPr>
          <a:xfrm>
            <a:off x="3368669" y="538357"/>
            <a:ext cx="54546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Project Highlights</a:t>
            </a:r>
          </a:p>
        </p:txBody>
      </p:sp>
      <p:sp>
        <p:nvSpPr>
          <p:cNvPr id="2" name="Rectangle 1">
            <a:extLst>
              <a:ext uri="{FF2B5EF4-FFF2-40B4-BE49-F238E27FC236}">
                <a16:creationId xmlns:a16="http://schemas.microsoft.com/office/drawing/2014/main" id="{661C2108-5AA7-31CD-ED38-2C709C8BF2EF}"/>
              </a:ext>
            </a:extLst>
          </p:cNvPr>
          <p:cNvSpPr/>
          <p:nvPr/>
        </p:nvSpPr>
        <p:spPr>
          <a:xfrm>
            <a:off x="0" y="6523365"/>
            <a:ext cx="12192000" cy="334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3E82"/>
                </a:solidFill>
                <a:effectLst/>
                <a:uLnTx/>
                <a:uFillTx/>
                <a:latin typeface="Century Gothic" panose="020B0502020202020204" pitchFamily="34" charset="0"/>
                <a:ea typeface="+mn-ea"/>
                <a:cs typeface="+mn-cs"/>
              </a:rPr>
              <a:t>RAISE Project </a:t>
            </a:r>
            <a:r>
              <a:rPr kumimoji="0" lang="en-US" sz="1800" b="1" i="1" u="none" strike="noStrike" kern="1200" cap="none" spc="0" normalizeH="0" baseline="0" noProof="0">
                <a:ln>
                  <a:noFill/>
                </a:ln>
                <a:solidFill>
                  <a:srgbClr val="033E82"/>
                </a:solidFill>
                <a:effectLst/>
                <a:uLnTx/>
                <a:uFillTx/>
                <a:latin typeface="Century Gothic" panose="020B0502020202020204" pitchFamily="34" charset="0"/>
                <a:ea typeface="+mn-ea"/>
                <a:cs typeface="+mn-cs"/>
              </a:rPr>
              <a:t>| Charleston Blvd. Transit Corridor Alternatives Analysis</a:t>
            </a:r>
            <a:endParaRPr kumimoji="0" lang="en-US" sz="1800" b="1" i="1"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endParaRPr>
          </a:p>
        </p:txBody>
      </p:sp>
      <p:pic>
        <p:nvPicPr>
          <p:cNvPr id="3" name="ICON: Vehicle donation">
            <a:extLst>
              <a:ext uri="{FF2B5EF4-FFF2-40B4-BE49-F238E27FC236}">
                <a16:creationId xmlns:a16="http://schemas.microsoft.com/office/drawing/2014/main" id="{8A1F7F63-3574-5E7F-2543-4C68E3D143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3588" y="4974600"/>
            <a:ext cx="643947" cy="522957"/>
          </a:xfrm>
          <a:prstGeom prst="rect">
            <a:avLst/>
          </a:prstGeom>
        </p:spPr>
      </p:pic>
      <p:pic>
        <p:nvPicPr>
          <p:cNvPr id="4" name="ICON: $">
            <a:extLst>
              <a:ext uri="{FF2B5EF4-FFF2-40B4-BE49-F238E27FC236}">
                <a16:creationId xmlns:a16="http://schemas.microsoft.com/office/drawing/2014/main" id="{AF86C9B4-5BB7-9CBA-EF4C-8ED872255D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6142" y="3644970"/>
            <a:ext cx="690107" cy="774575"/>
          </a:xfrm>
          <a:prstGeom prst="rect">
            <a:avLst/>
          </a:prstGeom>
        </p:spPr>
      </p:pic>
      <p:pic>
        <p:nvPicPr>
          <p:cNvPr id="7" name="ICON: road">
            <a:extLst>
              <a:ext uri="{FF2B5EF4-FFF2-40B4-BE49-F238E27FC236}">
                <a16:creationId xmlns:a16="http://schemas.microsoft.com/office/drawing/2014/main" id="{4A9BA4D0-771A-A697-E077-7DE8397EB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0937" y="4957063"/>
            <a:ext cx="510421" cy="540494"/>
          </a:xfrm>
          <a:prstGeom prst="rect">
            <a:avLst/>
          </a:prstGeom>
          <a:noFill/>
          <a:ln w="12700" cap="flat" cmpd="sng" algn="ctr">
            <a:noFill/>
            <a:prstDash val="solid"/>
            <a:miter lim="800000"/>
          </a:ln>
          <a:effectLst/>
        </p:spPr>
      </p:pic>
    </p:spTree>
    <p:extLst>
      <p:ext uri="{BB962C8B-B14F-4D97-AF65-F5344CB8AC3E}">
        <p14:creationId xmlns:p14="http://schemas.microsoft.com/office/powerpoint/2010/main" val="33853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s stop with palm trees and a sign&#10;&#10;Description automatically generated">
            <a:extLst>
              <a:ext uri="{FF2B5EF4-FFF2-40B4-BE49-F238E27FC236}">
                <a16:creationId xmlns:a16="http://schemas.microsoft.com/office/drawing/2014/main" id="{14F38934-E18D-2154-D66D-59FE6310FABC}"/>
              </a:ext>
            </a:extLst>
          </p:cNvPr>
          <p:cNvPicPr>
            <a:picLocks noChangeAspect="1"/>
          </p:cNvPicPr>
          <p:nvPr/>
        </p:nvPicPr>
        <p:blipFill rotWithShape="1">
          <a:blip r:embed="rId3">
            <a:extLst>
              <a:ext uri="{28A0092B-C50C-407E-A947-70E740481C1C}">
                <a14:useLocalDpi xmlns:a14="http://schemas.microsoft.com/office/drawing/2010/main" val="0"/>
              </a:ext>
            </a:extLst>
          </a:blip>
          <a:srcRect l="9722" t="18427" r="28357" b="31769"/>
          <a:stretch/>
        </p:blipFill>
        <p:spPr>
          <a:xfrm>
            <a:off x="-647700" y="0"/>
            <a:ext cx="12839700" cy="6858000"/>
          </a:xfrm>
          <a:prstGeom prst="rect">
            <a:avLst/>
          </a:prstGeom>
        </p:spPr>
      </p:pic>
      <p:grpSp>
        <p:nvGrpSpPr>
          <p:cNvPr id="10" name="Shape">
            <a:extLst>
              <a:ext uri="{FF2B5EF4-FFF2-40B4-BE49-F238E27FC236}">
                <a16:creationId xmlns:a16="http://schemas.microsoft.com/office/drawing/2014/main" id="{592D3687-BC14-5C60-479D-0B071AD33035}"/>
              </a:ext>
            </a:extLst>
          </p:cNvPr>
          <p:cNvGrpSpPr/>
          <p:nvPr/>
        </p:nvGrpSpPr>
        <p:grpSpPr>
          <a:xfrm>
            <a:off x="-647700" y="420752"/>
            <a:ext cx="9936480" cy="939114"/>
            <a:chOff x="0" y="691980"/>
            <a:chExt cx="8291383" cy="939114"/>
          </a:xfrm>
        </p:grpSpPr>
        <p:sp>
          <p:nvSpPr>
            <p:cNvPr id="11" name="shape">
              <a:extLst>
                <a:ext uri="{FF2B5EF4-FFF2-40B4-BE49-F238E27FC236}">
                  <a16:creationId xmlns:a16="http://schemas.microsoft.com/office/drawing/2014/main" id="{AA322462-401B-3688-A510-29FB1564CD1C}"/>
                </a:ext>
              </a:extLst>
            </p:cNvPr>
            <p:cNvSpPr/>
            <p:nvPr/>
          </p:nvSpPr>
          <p:spPr>
            <a:xfrm>
              <a:off x="7352269" y="691980"/>
              <a:ext cx="939114" cy="939114"/>
            </a:xfrm>
            <a:prstGeom prst="chevron">
              <a:avLst/>
            </a:prstGeom>
            <a:solidFill>
              <a:srgbClr val="F36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5EB2A539-6034-D832-92F9-F9C0A9153E01}"/>
                </a:ext>
              </a:extLst>
            </p:cNvPr>
            <p:cNvSpPr/>
            <p:nvPr/>
          </p:nvSpPr>
          <p:spPr>
            <a:xfrm>
              <a:off x="6697360" y="691980"/>
              <a:ext cx="939114" cy="939114"/>
            </a:xfrm>
            <a:prstGeom prst="chevron">
              <a:avLst/>
            </a:prstGeom>
            <a:solidFill>
              <a:srgbClr val="F36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a:extLst>
                <a:ext uri="{FF2B5EF4-FFF2-40B4-BE49-F238E27FC236}">
                  <a16:creationId xmlns:a16="http://schemas.microsoft.com/office/drawing/2014/main" id="{BA3337D8-2158-CF30-B519-0B196216889E}"/>
                </a:ext>
              </a:extLst>
            </p:cNvPr>
            <p:cNvSpPr/>
            <p:nvPr/>
          </p:nvSpPr>
          <p:spPr>
            <a:xfrm>
              <a:off x="0" y="691980"/>
              <a:ext cx="6969210" cy="939114"/>
            </a:xfrm>
            <a:prstGeom prst="homePlate">
              <a:avLst>
                <a:gd name="adj" fmla="val 49642"/>
              </a:avLst>
            </a:prstGeom>
            <a:solidFill>
              <a:srgbClr val="F36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IMAGE: co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2630" y="330097"/>
            <a:ext cx="5907256" cy="7483099"/>
          </a:xfrm>
          <a:prstGeom prst="rect">
            <a:avLst/>
          </a:prstGeom>
        </p:spPr>
      </p:pic>
      <p:sp>
        <p:nvSpPr>
          <p:cNvPr id="6" name="TITLE: Seeing Orange"/>
          <p:cNvSpPr txBox="1"/>
          <p:nvPr/>
        </p:nvSpPr>
        <p:spPr>
          <a:xfrm>
            <a:off x="1447799" y="350417"/>
            <a:ext cx="6578387" cy="1003608"/>
          </a:xfrm>
          <a:prstGeom prst="rect">
            <a:avLst/>
          </a:prstGeom>
          <a:noFill/>
        </p:spPr>
        <p:txBody>
          <a:bodyPr wrap="square" rtlCol="0">
            <a:spAutoFit/>
          </a:bodyPr>
          <a:lstStyle/>
          <a:p>
            <a:pPr marL="0" marR="0" lvl="0" indent="0" defTabSz="914400" rtl="0" eaLnBrk="1" fontAlgn="auto" latinLnBrk="0" hangingPunct="1">
              <a:lnSpc>
                <a:spcPts val="77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Seeing Orange</a:t>
            </a:r>
          </a:p>
        </p:txBody>
      </p:sp>
    </p:spTree>
    <p:extLst>
      <p:ext uri="{BB962C8B-B14F-4D97-AF65-F5344CB8AC3E}">
        <p14:creationId xmlns:p14="http://schemas.microsoft.com/office/powerpoint/2010/main" val="262628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S:\Marketing\• GRAPHICS\• IMAGES AND LOGOS\Image Library\TrafficDriving\iStock_000063100073_XXX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2543"/>
          <a:stretch/>
        </p:blipFill>
        <p:spPr bwMode="auto">
          <a:xfrm>
            <a:off x="0" y="0"/>
            <a:ext cx="12192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12192000" cy="6858000"/>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defTabSz="1218840">
              <a:defRPr/>
            </a:pPr>
            <a:endParaRPr lang="en-US" sz="2400">
              <a:solidFill>
                <a:prstClr val="white"/>
              </a:solidFill>
              <a:latin typeface="Calibri"/>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475" y="2547493"/>
            <a:ext cx="3223079" cy="4309355"/>
          </a:xfrm>
          <a:prstGeom prst="rect">
            <a:avLst/>
          </a:prstGeom>
        </p:spPr>
      </p:pic>
    </p:spTree>
    <p:extLst>
      <p:ext uri="{BB962C8B-B14F-4D97-AF65-F5344CB8AC3E}">
        <p14:creationId xmlns:p14="http://schemas.microsoft.com/office/powerpoint/2010/main" val="20264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1DFA-1934-5CA1-095C-53CD5919065E}"/>
              </a:ext>
            </a:extLst>
          </p:cNvPr>
          <p:cNvSpPr>
            <a:spLocks noGrp="1"/>
          </p:cNvSpPr>
          <p:nvPr>
            <p:ph type="title"/>
          </p:nvPr>
        </p:nvSpPr>
        <p:spPr>
          <a:xfrm>
            <a:off x="3623025" y="3619287"/>
            <a:ext cx="4945950" cy="2372722"/>
          </a:xfrm>
        </p:spPr>
        <p:txBody>
          <a:bodyPr/>
          <a:lstStyle/>
          <a:p>
            <a:pPr algn="ctr"/>
            <a:r>
              <a:rPr lang="en-US" sz="5400" b="1" dirty="0">
                <a:latin typeface="Raleway Medium" pitchFamily="2" charset="0"/>
              </a:rPr>
              <a:t>Regional</a:t>
            </a:r>
            <a:br>
              <a:rPr lang="en-US" sz="5400" b="1" dirty="0">
                <a:latin typeface="Raleway Medium" pitchFamily="2" charset="0"/>
              </a:rPr>
            </a:br>
            <a:r>
              <a:rPr lang="en-US" sz="5400" b="1" dirty="0">
                <a:latin typeface="Raleway Medium" pitchFamily="2" charset="0"/>
              </a:rPr>
              <a:t>Transportation</a:t>
            </a:r>
            <a:br>
              <a:rPr lang="en-US" sz="5400" b="1" dirty="0">
                <a:latin typeface="Raleway Medium" pitchFamily="2" charset="0"/>
              </a:rPr>
            </a:br>
            <a:r>
              <a:rPr lang="en-US" sz="5400" b="1" dirty="0">
                <a:latin typeface="Raleway Medium" pitchFamily="2" charset="0"/>
              </a:rPr>
              <a:t>Plan Update</a:t>
            </a:r>
          </a:p>
        </p:txBody>
      </p:sp>
    </p:spTree>
    <p:extLst>
      <p:ext uri="{BB962C8B-B14F-4D97-AF65-F5344CB8AC3E}">
        <p14:creationId xmlns:p14="http://schemas.microsoft.com/office/powerpoint/2010/main" val="172672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E0FFC0-E519-FAB6-F446-B9187D7ED046}"/>
              </a:ext>
            </a:extLst>
          </p:cNvPr>
          <p:cNvSpPr txBox="1"/>
          <p:nvPr/>
        </p:nvSpPr>
        <p:spPr>
          <a:xfrm>
            <a:off x="323850" y="778877"/>
            <a:ext cx="11868150" cy="662938"/>
          </a:xfrm>
          <a:prstGeom prst="rect">
            <a:avLst/>
          </a:prstGeom>
          <a:noFill/>
        </p:spPr>
        <p:txBody>
          <a:bodyPr wrap="square">
            <a:spAutoFit/>
          </a:bodyPr>
          <a:lstStyle/>
          <a:p>
            <a:pPr marL="57150" marR="0" lvl="0" indent="0" algn="l" defTabSz="914400" rtl="0" eaLnBrk="1" fontAlgn="auto" latinLnBrk="0" hangingPunct="1">
              <a:lnSpc>
                <a:spcPct val="15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A1927"/>
                </a:solidFill>
                <a:effectLst/>
                <a:uLnTx/>
                <a:uFillTx/>
                <a:latin typeface="Raleway Medium" pitchFamily="2" charset="0"/>
                <a:ea typeface="+mn-ea"/>
                <a:cs typeface="+mn-cs"/>
              </a:rPr>
              <a:t>First Public Comment Period Complete | February 15-March 31, 2024 </a:t>
            </a:r>
          </a:p>
        </p:txBody>
      </p:sp>
      <p:pic>
        <p:nvPicPr>
          <p:cNvPr id="10" name="Picture 9">
            <a:extLst>
              <a:ext uri="{FF2B5EF4-FFF2-40B4-BE49-F238E27FC236}">
                <a16:creationId xmlns:a16="http://schemas.microsoft.com/office/drawing/2014/main" id="{6D71C471-CBF7-182D-182A-AF55789C54EC}"/>
              </a:ext>
            </a:extLst>
          </p:cNvPr>
          <p:cNvPicPr>
            <a:picLocks noChangeAspect="1"/>
          </p:cNvPicPr>
          <p:nvPr/>
        </p:nvPicPr>
        <p:blipFill rotWithShape="1">
          <a:blip r:embed="rId3"/>
          <a:srcRect l="2417" r="5486" b="2649"/>
          <a:stretch/>
        </p:blipFill>
        <p:spPr>
          <a:xfrm>
            <a:off x="323850" y="1862059"/>
            <a:ext cx="6153150" cy="3500516"/>
          </a:xfrm>
          <a:prstGeom prst="rect">
            <a:avLst/>
          </a:prstGeom>
        </p:spPr>
      </p:pic>
      <p:pic>
        <p:nvPicPr>
          <p:cNvPr id="6" name="Picture 5">
            <a:hlinkClick r:id="rId4"/>
            <a:extLst>
              <a:ext uri="{FF2B5EF4-FFF2-40B4-BE49-F238E27FC236}">
                <a16:creationId xmlns:a16="http://schemas.microsoft.com/office/drawing/2014/main" id="{6BB514CC-23E1-CA69-1911-108107FA7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340" y="1701080"/>
            <a:ext cx="6469973" cy="4388987"/>
          </a:xfrm>
          <a:prstGeom prst="rect">
            <a:avLst/>
          </a:prstGeom>
          <a:effectLst>
            <a:outerShdw blurRad="317500" dist="50800" dir="5400000" algn="ctr" rotWithShape="0">
              <a:srgbClr val="000000">
                <a:alpha val="33000"/>
              </a:srgbClr>
            </a:outerShdw>
          </a:effectLst>
        </p:spPr>
      </p:pic>
      <p:pic>
        <p:nvPicPr>
          <p:cNvPr id="3" name="Picture 2" descr="A poster of a company&#10;&#10;Description automatically generated">
            <a:extLst>
              <a:ext uri="{FF2B5EF4-FFF2-40B4-BE49-F238E27FC236}">
                <a16:creationId xmlns:a16="http://schemas.microsoft.com/office/drawing/2014/main" id="{483C3664-033C-A155-FB39-08FD8AE14DF2}"/>
              </a:ext>
            </a:extLst>
          </p:cNvPr>
          <p:cNvPicPr>
            <a:picLocks noChangeAspect="1"/>
          </p:cNvPicPr>
          <p:nvPr/>
        </p:nvPicPr>
        <p:blipFill>
          <a:blip r:embed="rId6"/>
          <a:stretch>
            <a:fillRect/>
          </a:stretch>
        </p:blipFill>
        <p:spPr>
          <a:xfrm>
            <a:off x="7280895" y="1701080"/>
            <a:ext cx="4010911" cy="4010911"/>
          </a:xfrm>
          <a:prstGeom prst="rect">
            <a:avLst/>
          </a:prstGeom>
        </p:spPr>
      </p:pic>
      <p:sp>
        <p:nvSpPr>
          <p:cNvPr id="12" name="Title 4">
            <a:extLst>
              <a:ext uri="{FF2B5EF4-FFF2-40B4-BE49-F238E27FC236}">
                <a16:creationId xmlns:a16="http://schemas.microsoft.com/office/drawing/2014/main" id="{9C161745-325E-D59B-06E1-2EBEB93900EC}"/>
              </a:ext>
            </a:extLst>
          </p:cNvPr>
          <p:cNvSpPr txBox="1">
            <a:spLocks/>
          </p:cNvSpPr>
          <p:nvPr/>
        </p:nvSpPr>
        <p:spPr>
          <a:xfrm>
            <a:off x="198780" y="147814"/>
            <a:ext cx="11993220" cy="569153"/>
          </a:xfrm>
          <a:prstGeom prst="rect">
            <a:avLst/>
          </a:prstGeom>
        </p:spPr>
        <p:txBody>
          <a:bodyPr/>
          <a:lstStyle>
            <a:lvl1pPr marL="0" algn="l" defTabSz="914400" rtl="0" eaLnBrk="1" latinLnBrk="0" hangingPunct="1">
              <a:lnSpc>
                <a:spcPct val="90000"/>
              </a:lnSpc>
              <a:spcBef>
                <a:spcPct val="0"/>
              </a:spcBef>
              <a:buNone/>
              <a:defRPr lang="en-US" sz="3600" b="0" i="0" kern="1200" dirty="0">
                <a:solidFill>
                  <a:schemeClr val="bg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aleway Medium" pitchFamily="2" charset="0"/>
                <a:ea typeface="+mn-ea"/>
                <a:cs typeface="+mn-cs"/>
              </a:rPr>
              <a:t>Public Engagement</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813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DDFEBE-712E-1D92-DE12-28E15A0363CD}"/>
              </a:ext>
            </a:extLst>
          </p:cNvPr>
          <p:cNvSpPr txBox="1"/>
          <p:nvPr/>
        </p:nvSpPr>
        <p:spPr>
          <a:xfrm>
            <a:off x="198780" y="1336964"/>
            <a:ext cx="4488873"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A1927"/>
                </a:solidFill>
                <a:effectLst/>
                <a:uLnTx/>
                <a:uFillTx/>
                <a:latin typeface="Raleway Medium" pitchFamily="2" charset="0"/>
                <a:ea typeface="+mn-ea"/>
                <a:cs typeface="+mn-cs"/>
              </a:rPr>
              <a:t>What transportation issue is most important to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A1927"/>
              </a:solidFill>
              <a:effectLst/>
              <a:uLnTx/>
              <a:uFillTx/>
              <a:latin typeface="Raleway Medium"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927"/>
                </a:solidFill>
                <a:effectLst/>
                <a:uLnTx/>
                <a:uFillTx/>
                <a:latin typeface="Raleway Medium" pitchFamily="2" charset="0"/>
                <a:ea typeface="+mn-ea"/>
                <a:cs typeface="+mn-cs"/>
              </a:rPr>
              <a:t>(Participants could select up to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A1927"/>
              </a:solidFill>
              <a:effectLst/>
              <a:uLnTx/>
              <a:uFillTx/>
              <a:latin typeface="Raleway Medium"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0E62"/>
                </a:solidFill>
                <a:effectLst/>
                <a:uLnTx/>
                <a:uFillTx/>
                <a:latin typeface="Raleway Medium" pitchFamily="2" charset="0"/>
                <a:ea typeface="+mn-ea"/>
                <a:cs typeface="+mn-cs"/>
              </a:rPr>
              <a:t>Over </a:t>
            </a:r>
            <a:r>
              <a:rPr kumimoji="0" lang="en-US" sz="2800" b="1" i="0" u="none" strike="noStrike" kern="1200" cap="none" spc="0" normalizeH="0" baseline="0" noProof="0" dirty="0">
                <a:ln>
                  <a:noFill/>
                </a:ln>
                <a:solidFill>
                  <a:srgbClr val="E2694E"/>
                </a:solidFill>
                <a:effectLst/>
                <a:uLnTx/>
                <a:uFillTx/>
                <a:latin typeface="Raleway Medium" pitchFamily="2" charset="0"/>
                <a:ea typeface="+mn-ea"/>
                <a:cs typeface="+mn-cs"/>
              </a:rPr>
              <a:t>4,100</a:t>
            </a:r>
            <a:r>
              <a:rPr kumimoji="0" lang="en-US" sz="2800" b="1" i="0" u="none" strike="noStrike" kern="1200" cap="none" spc="0" normalizeH="0" baseline="0" noProof="0" dirty="0">
                <a:ln>
                  <a:noFill/>
                </a:ln>
                <a:solidFill>
                  <a:srgbClr val="440E62"/>
                </a:solidFill>
                <a:effectLst/>
                <a:uLnTx/>
                <a:uFillTx/>
                <a:latin typeface="Raleway Medium" pitchFamily="2" charset="0"/>
                <a:ea typeface="+mn-ea"/>
                <a:cs typeface="+mn-cs"/>
              </a:rPr>
              <a:t> surveys received and </a:t>
            </a:r>
            <a:r>
              <a:rPr kumimoji="0" lang="en-US" sz="2800" b="1" i="0" u="none" strike="noStrike" kern="1200" cap="none" spc="0" normalizeH="0" baseline="0" noProof="0" dirty="0">
                <a:ln>
                  <a:noFill/>
                </a:ln>
                <a:solidFill>
                  <a:srgbClr val="E2694E"/>
                </a:solidFill>
                <a:effectLst/>
                <a:uLnTx/>
                <a:uFillTx/>
                <a:latin typeface="Raleway Medium" pitchFamily="2" charset="0"/>
                <a:ea typeface="+mn-ea"/>
                <a:cs typeface="+mn-cs"/>
              </a:rPr>
              <a:t>25+ </a:t>
            </a:r>
            <a:r>
              <a:rPr kumimoji="0" lang="en-US" sz="2800" b="1" i="0" u="none" strike="noStrike" kern="1200" cap="none" spc="0" normalizeH="0" baseline="0" noProof="0" dirty="0">
                <a:ln>
                  <a:noFill/>
                </a:ln>
                <a:solidFill>
                  <a:srgbClr val="440E62"/>
                </a:solidFill>
                <a:effectLst/>
                <a:uLnTx/>
                <a:uFillTx/>
                <a:latin typeface="Raleway Medium" pitchFamily="2" charset="0"/>
                <a:ea typeface="+mn-ea"/>
                <a:cs typeface="+mn-cs"/>
              </a:rPr>
              <a:t>community events attended</a:t>
            </a:r>
          </a:p>
        </p:txBody>
      </p:sp>
      <p:pic>
        <p:nvPicPr>
          <p:cNvPr id="4" name="Picture 3" descr="A graph of different colored bars&#10;&#10;Description automatically generated">
            <a:extLst>
              <a:ext uri="{FF2B5EF4-FFF2-40B4-BE49-F238E27FC236}">
                <a16:creationId xmlns:a16="http://schemas.microsoft.com/office/drawing/2014/main" id="{81F09F17-1ECC-D815-B722-40F04A24E377}"/>
              </a:ext>
            </a:extLst>
          </p:cNvPr>
          <p:cNvPicPr>
            <a:picLocks noChangeAspect="1"/>
          </p:cNvPicPr>
          <p:nvPr/>
        </p:nvPicPr>
        <p:blipFill>
          <a:blip r:embed="rId3"/>
          <a:stretch>
            <a:fillRect/>
          </a:stretch>
        </p:blipFill>
        <p:spPr>
          <a:xfrm>
            <a:off x="4816447" y="865909"/>
            <a:ext cx="7176773" cy="5275124"/>
          </a:xfrm>
          <a:prstGeom prst="rect">
            <a:avLst/>
          </a:prstGeom>
        </p:spPr>
      </p:pic>
      <p:sp>
        <p:nvSpPr>
          <p:cNvPr id="8" name="Title 4">
            <a:extLst>
              <a:ext uri="{FF2B5EF4-FFF2-40B4-BE49-F238E27FC236}">
                <a16:creationId xmlns:a16="http://schemas.microsoft.com/office/drawing/2014/main" id="{A3A4847D-D1D4-000F-C532-66E2377303A3}"/>
              </a:ext>
            </a:extLst>
          </p:cNvPr>
          <p:cNvSpPr txBox="1">
            <a:spLocks/>
          </p:cNvSpPr>
          <p:nvPr/>
        </p:nvSpPr>
        <p:spPr>
          <a:xfrm>
            <a:off x="198780" y="147814"/>
            <a:ext cx="11993220" cy="569153"/>
          </a:xfrm>
          <a:prstGeom prst="rect">
            <a:avLst/>
          </a:prstGeom>
        </p:spPr>
        <p:txBody>
          <a:bodyPr/>
          <a:lstStyle>
            <a:lvl1pPr marL="0" algn="l" defTabSz="914400" rtl="0" eaLnBrk="1" latinLnBrk="0" hangingPunct="1">
              <a:lnSpc>
                <a:spcPct val="90000"/>
              </a:lnSpc>
              <a:spcBef>
                <a:spcPct val="0"/>
              </a:spcBef>
              <a:buNone/>
              <a:defRPr lang="en-US" sz="3600" b="0" i="0" kern="1200" dirty="0">
                <a:solidFill>
                  <a:schemeClr val="bg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aleway Medium" pitchFamily="2" charset="0"/>
                <a:ea typeface="+mn-ea"/>
                <a:cs typeface="+mn-cs"/>
              </a:rPr>
              <a:t>Public Engagement</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50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76456-E0A5-7380-7322-1C49E62CB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90921EE0-8D30-9197-5256-6F1E000AC2F8}"/>
              </a:ext>
            </a:extLst>
          </p:cNvPr>
          <p:cNvPicPr>
            <a:picLocks noChangeAspect="1"/>
          </p:cNvPicPr>
          <p:nvPr/>
        </p:nvPicPr>
        <p:blipFill>
          <a:blip r:embed="rId4"/>
          <a:srcRect t="19307" b="1930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pic>
        <p:nvPicPr>
          <p:cNvPr id="3" name="Picture 2" descr="A graph of traffic signals&#10;&#10;Description automatically generated with medium confidence">
            <a:extLst>
              <a:ext uri="{FF2B5EF4-FFF2-40B4-BE49-F238E27FC236}">
                <a16:creationId xmlns:a16="http://schemas.microsoft.com/office/drawing/2014/main" id="{FFA619BC-DA18-7006-C812-CE584920A525}"/>
              </a:ext>
            </a:extLst>
          </p:cNvPr>
          <p:cNvPicPr>
            <a:picLocks noChangeAspect="1"/>
          </p:cNvPicPr>
          <p:nvPr/>
        </p:nvPicPr>
        <p:blipFill>
          <a:blip r:embed="rId5"/>
          <a:stretch>
            <a:fillRect/>
          </a:stretch>
        </p:blipFill>
        <p:spPr>
          <a:xfrm>
            <a:off x="54864" y="1033488"/>
            <a:ext cx="5669280" cy="4663008"/>
          </a:xfrm>
          <a:prstGeom prst="rect">
            <a:avLst/>
          </a:prstGeom>
        </p:spPr>
      </p:pic>
      <p:sp>
        <p:nvSpPr>
          <p:cNvPr id="8" name="Title 4">
            <a:extLst>
              <a:ext uri="{FF2B5EF4-FFF2-40B4-BE49-F238E27FC236}">
                <a16:creationId xmlns:a16="http://schemas.microsoft.com/office/drawing/2014/main" id="{6B664E83-2B1C-700B-6C90-DD7CD1B1B5C3}"/>
              </a:ext>
            </a:extLst>
          </p:cNvPr>
          <p:cNvSpPr txBox="1">
            <a:spLocks/>
          </p:cNvSpPr>
          <p:nvPr/>
        </p:nvSpPr>
        <p:spPr>
          <a:xfrm>
            <a:off x="198780" y="147814"/>
            <a:ext cx="11993220" cy="569153"/>
          </a:xfrm>
          <a:prstGeom prst="rect">
            <a:avLst/>
          </a:prstGeom>
        </p:spPr>
        <p:txBody>
          <a:bodyPr/>
          <a:lstStyle>
            <a:lvl1pPr marL="0" algn="l" defTabSz="914400" rtl="0" eaLnBrk="1" latinLnBrk="0" hangingPunct="1">
              <a:lnSpc>
                <a:spcPct val="90000"/>
              </a:lnSpc>
              <a:spcBef>
                <a:spcPct val="0"/>
              </a:spcBef>
              <a:buNone/>
              <a:defRPr lang="en-US" sz="3600" b="0" i="0" kern="1200" dirty="0">
                <a:solidFill>
                  <a:schemeClr val="bg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aleway Medium" pitchFamily="2" charset="0"/>
                <a:ea typeface="+mn-ea"/>
                <a:cs typeface="+mn-cs"/>
              </a:rPr>
              <a:t>Priorities</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151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0F953-9161-4F25-7D44-A21654CB5526}"/>
              </a:ext>
            </a:extLst>
          </p:cNvPr>
          <p:cNvSpPr txBox="1"/>
          <p:nvPr/>
        </p:nvSpPr>
        <p:spPr>
          <a:xfrm>
            <a:off x="98855" y="1597729"/>
            <a:ext cx="5996611" cy="3662541"/>
          </a:xfrm>
          <a:prstGeom prst="rect">
            <a:avLst/>
          </a:prstGeom>
          <a:solidFill>
            <a:schemeClr val="tx1">
              <a:lumMod val="10000"/>
              <a:lumOff val="90000"/>
            </a:schemeClr>
          </a:solidFill>
          <a:ln>
            <a:noFill/>
          </a:ln>
        </p:spPr>
        <p:txBody>
          <a:bodyPr wrap="square" lIns="274320" tIns="274320" rIns="274320" bIns="2743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0E62"/>
                </a:solidFill>
                <a:effectLst/>
                <a:uLnTx/>
                <a:uFillTx/>
                <a:latin typeface="Raleway Medium" pitchFamily="2" charset="0"/>
                <a:ea typeface="+mn-ea"/>
                <a:cs typeface="+mn-cs"/>
              </a:rPr>
              <a:t>Types of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t>Regionally Significant</a:t>
            </a:r>
            <a:b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br>
            <a:endPar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t>Federal Funding Secured</a:t>
            </a:r>
            <a:b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br>
            <a:endPar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t>Requesting Federal Funding</a:t>
            </a:r>
            <a:b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br>
            <a:endPar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endParaRPr>
          </a:p>
          <a:p>
            <a:pPr marL="1143000" marR="0" lvl="2"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40E62"/>
                </a:solidFill>
                <a:effectLst/>
                <a:uLnTx/>
                <a:uFillTx/>
                <a:latin typeface="Raleway Medium" pitchFamily="2" charset="0"/>
                <a:ea typeface="Times New Roman" panose="02020603050405020304" pitchFamily="18" charset="0"/>
                <a:cs typeface="Calibri" panose="020F0502020204030204" pitchFamily="34" charset="0"/>
              </a:rPr>
              <a:t>RTP call for projects is a mechanism to access federal funds </a:t>
            </a:r>
            <a:endParaRPr kumimoji="0" lang="en-US" sz="2000" b="0" i="0" u="none" strike="noStrike" kern="1200" cap="none" spc="0" normalizeH="0" baseline="0" noProof="0" dirty="0">
              <a:ln>
                <a:noFill/>
              </a:ln>
              <a:solidFill>
                <a:srgbClr val="440E62"/>
              </a:solidFill>
              <a:effectLst/>
              <a:uLnTx/>
              <a:uFillTx/>
              <a:latin typeface="Raleway Medium" pitchFamily="2" charset="0"/>
              <a:ea typeface="Calibri" panose="020F0502020204030204" pitchFamily="34" charset="0"/>
              <a:cs typeface="Calibri" panose="020F0502020204030204" pitchFamily="34" charset="0"/>
            </a:endParaRPr>
          </a:p>
        </p:txBody>
      </p:sp>
      <p:sp>
        <p:nvSpPr>
          <p:cNvPr id="7" name="Title 4">
            <a:extLst>
              <a:ext uri="{FF2B5EF4-FFF2-40B4-BE49-F238E27FC236}">
                <a16:creationId xmlns:a16="http://schemas.microsoft.com/office/drawing/2014/main" id="{408604BA-286D-FB30-762B-D5C357F36723}"/>
              </a:ext>
            </a:extLst>
          </p:cNvPr>
          <p:cNvSpPr txBox="1">
            <a:spLocks/>
          </p:cNvSpPr>
          <p:nvPr/>
        </p:nvSpPr>
        <p:spPr>
          <a:xfrm>
            <a:off x="198780" y="147814"/>
            <a:ext cx="11993220" cy="569153"/>
          </a:xfrm>
          <a:prstGeom prst="rect">
            <a:avLst/>
          </a:prstGeom>
        </p:spPr>
        <p:txBody>
          <a:bodyPr/>
          <a:lstStyle>
            <a:lvl1pPr marL="0" algn="l" defTabSz="914400" rtl="0" eaLnBrk="1" latinLnBrk="0" hangingPunct="1">
              <a:lnSpc>
                <a:spcPct val="90000"/>
              </a:lnSpc>
              <a:spcBef>
                <a:spcPct val="0"/>
              </a:spcBef>
              <a:buNone/>
              <a:defRPr lang="en-US" sz="3600" b="0" i="0" kern="1200" dirty="0">
                <a:solidFill>
                  <a:schemeClr val="bg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aleway Medium" pitchFamily="2" charset="0"/>
                <a:ea typeface="+mn-ea"/>
                <a:cs typeface="+mn-cs"/>
              </a:rPr>
              <a:t>Call for Projects – February 2024</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DD7A304-94E2-4C69-74A8-C24CAE255617}"/>
              </a:ext>
            </a:extLst>
          </p:cNvPr>
          <p:cNvGrpSpPr/>
          <p:nvPr/>
        </p:nvGrpSpPr>
        <p:grpSpPr>
          <a:xfrm>
            <a:off x="6195390" y="2035443"/>
            <a:ext cx="5673670" cy="2787112"/>
            <a:chOff x="6195390" y="1774239"/>
            <a:chExt cx="5673670" cy="2787112"/>
          </a:xfrm>
        </p:grpSpPr>
        <p:sp>
          <p:nvSpPr>
            <p:cNvPr id="4" name="Rectangle 3">
              <a:extLst>
                <a:ext uri="{FF2B5EF4-FFF2-40B4-BE49-F238E27FC236}">
                  <a16:creationId xmlns:a16="http://schemas.microsoft.com/office/drawing/2014/main" id="{1C65810E-B2A4-B24E-B6BF-801790D4C743}"/>
                </a:ext>
              </a:extLst>
            </p:cNvPr>
            <p:cNvSpPr/>
            <p:nvPr/>
          </p:nvSpPr>
          <p:spPr>
            <a:xfrm>
              <a:off x="7237471" y="1774239"/>
              <a:ext cx="3589509" cy="891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0E62"/>
                  </a:solidFill>
                  <a:effectLst/>
                  <a:uLnTx/>
                  <a:uFillTx/>
                  <a:latin typeface="Raleway Medium" pitchFamily="2" charset="0"/>
                  <a:ea typeface="+mn-ea"/>
                  <a:cs typeface="+mn-cs"/>
                </a:rPr>
                <a:t>Total Project Requests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0E62"/>
                  </a:solidFill>
                  <a:effectLst/>
                  <a:uLnTx/>
                  <a:uFillTx/>
                  <a:latin typeface="Raleway Medium" pitchFamily="2" charset="0"/>
                  <a:ea typeface="+mn-ea"/>
                  <a:cs typeface="+mn-cs"/>
                </a:rPr>
                <a:t>120</a:t>
              </a:r>
            </a:p>
          </p:txBody>
        </p:sp>
        <p:grpSp>
          <p:nvGrpSpPr>
            <p:cNvPr id="9" name="Group 8">
              <a:extLst>
                <a:ext uri="{FF2B5EF4-FFF2-40B4-BE49-F238E27FC236}">
                  <a16:creationId xmlns:a16="http://schemas.microsoft.com/office/drawing/2014/main" id="{29587C07-5F4F-EA2F-0875-56C44EAE135C}"/>
                </a:ext>
              </a:extLst>
            </p:cNvPr>
            <p:cNvGrpSpPr/>
            <p:nvPr/>
          </p:nvGrpSpPr>
          <p:grpSpPr>
            <a:xfrm>
              <a:off x="6195390" y="3074536"/>
              <a:ext cx="5673670" cy="1486815"/>
              <a:chOff x="6195390" y="3074536"/>
              <a:chExt cx="5673670" cy="1486815"/>
            </a:xfrm>
          </p:grpSpPr>
          <p:sp>
            <p:nvSpPr>
              <p:cNvPr id="2" name="Rectangle 1">
                <a:extLst>
                  <a:ext uri="{FF2B5EF4-FFF2-40B4-BE49-F238E27FC236}">
                    <a16:creationId xmlns:a16="http://schemas.microsoft.com/office/drawing/2014/main" id="{903FF5B2-9603-FFDE-EDCD-AC53CAFB2A42}"/>
                  </a:ext>
                </a:extLst>
              </p:cNvPr>
              <p:cNvSpPr/>
              <p:nvPr/>
            </p:nvSpPr>
            <p:spPr>
              <a:xfrm>
                <a:off x="6195390" y="3178207"/>
                <a:ext cx="2172591" cy="12794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1927"/>
                    </a:solidFill>
                    <a:effectLst/>
                    <a:uLnTx/>
                    <a:uFillTx/>
                    <a:latin typeface="Raleway Medium" pitchFamily="2" charset="0"/>
                    <a:ea typeface="+mn-ea"/>
                    <a:cs typeface="+mn-cs"/>
                  </a:rPr>
                  <a:t>Local Projects from Public 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2694E"/>
                    </a:solidFill>
                    <a:effectLst/>
                    <a:uLnTx/>
                    <a:uFillTx/>
                    <a:latin typeface="Raleway Medium" pitchFamily="2" charset="0"/>
                    <a:ea typeface="+mn-ea"/>
                    <a:cs typeface="+mn-cs"/>
                  </a:rPr>
                  <a:t>91</a:t>
                </a:r>
              </a:p>
            </p:txBody>
          </p:sp>
          <p:sp>
            <p:nvSpPr>
              <p:cNvPr id="14" name="Rectangle 13">
                <a:extLst>
                  <a:ext uri="{FF2B5EF4-FFF2-40B4-BE49-F238E27FC236}">
                    <a16:creationId xmlns:a16="http://schemas.microsoft.com/office/drawing/2014/main" id="{6EA76385-CB24-B735-82E1-2F9262FD45C9}"/>
                  </a:ext>
                </a:extLst>
              </p:cNvPr>
              <p:cNvSpPr/>
              <p:nvPr/>
            </p:nvSpPr>
            <p:spPr>
              <a:xfrm>
                <a:off x="8450498" y="3074536"/>
                <a:ext cx="1668023" cy="14868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1927"/>
                    </a:solidFill>
                    <a:effectLst/>
                    <a:uLnTx/>
                    <a:uFillTx/>
                    <a:latin typeface="Raleway Medium" pitchFamily="2" charset="0"/>
                    <a:ea typeface="+mn-ea"/>
                    <a:cs typeface="+mn-cs"/>
                  </a:rPr>
                  <a:t>RTC</a:t>
                </a:r>
                <a:br>
                  <a:rPr kumimoji="0" lang="en-US" sz="1800" b="1" i="0" u="none" strike="noStrike" kern="1200" cap="none" spc="0" normalizeH="0" baseline="0" noProof="0" dirty="0">
                    <a:ln>
                      <a:noFill/>
                    </a:ln>
                    <a:solidFill>
                      <a:srgbClr val="1A1927"/>
                    </a:solidFill>
                    <a:effectLst/>
                    <a:uLnTx/>
                    <a:uFillTx/>
                    <a:latin typeface="Raleway Medium" pitchFamily="2" charset="0"/>
                    <a:ea typeface="+mn-ea"/>
                    <a:cs typeface="+mn-cs"/>
                  </a:rPr>
                </a:br>
                <a:r>
                  <a:rPr kumimoji="0" lang="en-US" sz="1800" b="1" i="0" u="none" strike="noStrike" kern="1200" cap="none" spc="0" normalizeH="0" baseline="0" noProof="0" dirty="0">
                    <a:ln>
                      <a:noFill/>
                    </a:ln>
                    <a:solidFill>
                      <a:srgbClr val="1A1927"/>
                    </a:solidFill>
                    <a:effectLst/>
                    <a:uLnTx/>
                    <a:uFillTx/>
                    <a:latin typeface="Raleway Medium" pitchFamily="2" charset="0"/>
                    <a:ea typeface="+mn-ea"/>
                    <a:cs typeface="+mn-cs"/>
                  </a:rPr>
                  <a:t>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2694E"/>
                    </a:solidFill>
                    <a:effectLst/>
                    <a:uLnTx/>
                    <a:uFillTx/>
                    <a:latin typeface="Raleway Medium" pitchFamily="2" charset="0"/>
                    <a:ea typeface="+mn-ea"/>
                    <a:cs typeface="+mn-cs"/>
                  </a:rPr>
                  <a:t>17</a:t>
                </a:r>
              </a:p>
            </p:txBody>
          </p:sp>
          <p:sp>
            <p:nvSpPr>
              <p:cNvPr id="15" name="Rectangle 14">
                <a:extLst>
                  <a:ext uri="{FF2B5EF4-FFF2-40B4-BE49-F238E27FC236}">
                    <a16:creationId xmlns:a16="http://schemas.microsoft.com/office/drawing/2014/main" id="{DB74C86E-5D9B-365B-6766-51B2C7CAF0C0}"/>
                  </a:ext>
                </a:extLst>
              </p:cNvPr>
              <p:cNvSpPr/>
              <p:nvPr/>
            </p:nvSpPr>
            <p:spPr>
              <a:xfrm>
                <a:off x="10201037" y="3074536"/>
                <a:ext cx="1668023" cy="14868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1927"/>
                    </a:solidFill>
                    <a:effectLst/>
                    <a:uLnTx/>
                    <a:uFillTx/>
                    <a:latin typeface="Raleway Medium" pitchFamily="2" charset="0"/>
                    <a:ea typeface="+mn-ea"/>
                    <a:cs typeface="+mn-cs"/>
                  </a:rPr>
                  <a:t>NDOT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2694E"/>
                    </a:solidFill>
                    <a:effectLst/>
                    <a:uLnTx/>
                    <a:uFillTx/>
                    <a:latin typeface="Raleway Medium" pitchFamily="2" charset="0"/>
                    <a:ea typeface="+mn-ea"/>
                    <a:cs typeface="+mn-cs"/>
                  </a:rPr>
                  <a:t>12</a:t>
                </a:r>
              </a:p>
            </p:txBody>
          </p:sp>
        </p:grpSp>
        <p:cxnSp>
          <p:nvCxnSpPr>
            <p:cNvPr id="17" name="Straight Connector 16">
              <a:extLst>
                <a:ext uri="{FF2B5EF4-FFF2-40B4-BE49-F238E27FC236}">
                  <a16:creationId xmlns:a16="http://schemas.microsoft.com/office/drawing/2014/main" id="{58E50C79-3DB3-38BA-22D7-2C9DC716F77E}"/>
                </a:ext>
              </a:extLst>
            </p:cNvPr>
            <p:cNvCxnSpPr>
              <a:cxnSpLocks/>
            </p:cNvCxnSpPr>
            <p:nvPr/>
          </p:nvCxnSpPr>
          <p:spPr>
            <a:xfrm>
              <a:off x="6330472" y="2870360"/>
              <a:ext cx="5403507"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983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1CA07E8E-26F2-4EFF-2151-D7B61638E856}"/>
              </a:ext>
            </a:extLst>
          </p:cNvPr>
          <p:cNvSpPr>
            <a:spLocks noGrp="1"/>
          </p:cNvSpPr>
          <p:nvPr>
            <p:ph sz="half" idx="1"/>
          </p:nvPr>
        </p:nvSpPr>
        <p:spPr>
          <a:xfrm>
            <a:off x="1043282" y="1131099"/>
            <a:ext cx="4607169" cy="3684910"/>
          </a:xfrm>
        </p:spPr>
        <p:txBody>
          <a:bodyPr/>
          <a:lstStyle/>
          <a:p>
            <a:pPr marL="0" indent="0">
              <a:lnSpc>
                <a:spcPct val="110000"/>
              </a:lnSpc>
              <a:spcAft>
                <a:spcPts val="1800"/>
              </a:spcAft>
              <a:buNone/>
            </a:pPr>
            <a:r>
              <a:rPr lang="en-US" dirty="0">
                <a:latin typeface="Raleway Medium" pitchFamily="2" charset="0"/>
              </a:rPr>
              <a:t>Review and prioritize projects, per FHWA requirements</a:t>
            </a:r>
          </a:p>
          <a:p>
            <a:pPr marL="0" indent="0">
              <a:lnSpc>
                <a:spcPct val="110000"/>
              </a:lnSpc>
              <a:spcAft>
                <a:spcPts val="1800"/>
              </a:spcAft>
              <a:buNone/>
            </a:pPr>
            <a:r>
              <a:rPr lang="en-US" dirty="0">
                <a:latin typeface="Raleway Medium" pitchFamily="2" charset="0"/>
              </a:rPr>
              <a:t>Continue collaboration with partner agencies </a:t>
            </a:r>
            <a:br>
              <a:rPr lang="en-US" dirty="0">
                <a:latin typeface="Raleway Medium" pitchFamily="2" charset="0"/>
              </a:rPr>
            </a:br>
            <a:r>
              <a:rPr lang="en-US" dirty="0">
                <a:latin typeface="Raleway Medium" pitchFamily="2" charset="0"/>
              </a:rPr>
              <a:t>and the public</a:t>
            </a:r>
          </a:p>
          <a:p>
            <a:pPr marL="0" indent="0">
              <a:lnSpc>
                <a:spcPct val="110000"/>
              </a:lnSpc>
              <a:spcAft>
                <a:spcPts val="1800"/>
              </a:spcAft>
              <a:buNone/>
            </a:pPr>
            <a:r>
              <a:rPr lang="en-US" dirty="0">
                <a:latin typeface="Raleway Medium" pitchFamily="2" charset="0"/>
              </a:rPr>
              <a:t>Develop draft plan</a:t>
            </a:r>
          </a:p>
        </p:txBody>
      </p:sp>
      <p:pic>
        <p:nvPicPr>
          <p:cNvPr id="3" name="Picture 2" descr="A bus crossing a street&#10;&#10;Description automatically generated">
            <a:extLst>
              <a:ext uri="{FF2B5EF4-FFF2-40B4-BE49-F238E27FC236}">
                <a16:creationId xmlns:a16="http://schemas.microsoft.com/office/drawing/2014/main" id="{5048FA27-E7DD-25FD-AF15-B914FA1A04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group of people in a circle&#10;&#10;Description automatically generated">
            <a:extLst>
              <a:ext uri="{FF2B5EF4-FFF2-40B4-BE49-F238E27FC236}">
                <a16:creationId xmlns:a16="http://schemas.microsoft.com/office/drawing/2014/main" id="{AA24F924-0954-E21A-3202-B474A1578457}"/>
              </a:ext>
            </a:extLst>
          </p:cNvPr>
          <p:cNvPicPr>
            <a:picLocks noChangeAspect="1"/>
          </p:cNvPicPr>
          <p:nvPr/>
        </p:nvPicPr>
        <p:blipFill>
          <a:blip r:embed="rId4"/>
          <a:stretch>
            <a:fillRect/>
          </a:stretch>
        </p:blipFill>
        <p:spPr>
          <a:xfrm>
            <a:off x="524950" y="2950019"/>
            <a:ext cx="478981" cy="478981"/>
          </a:xfrm>
          <a:prstGeom prst="rect">
            <a:avLst/>
          </a:prstGeom>
        </p:spPr>
      </p:pic>
      <p:pic>
        <p:nvPicPr>
          <p:cNvPr id="8" name="Picture 7" descr="A close-up of a paper&#10;&#10;Description automatically generated">
            <a:extLst>
              <a:ext uri="{FF2B5EF4-FFF2-40B4-BE49-F238E27FC236}">
                <a16:creationId xmlns:a16="http://schemas.microsoft.com/office/drawing/2014/main" id="{1831DE5F-B0DD-2407-0D64-4FCAB2D225CE}"/>
              </a:ext>
            </a:extLst>
          </p:cNvPr>
          <p:cNvPicPr>
            <a:picLocks noChangeAspect="1"/>
          </p:cNvPicPr>
          <p:nvPr/>
        </p:nvPicPr>
        <p:blipFill>
          <a:blip r:embed="rId5"/>
          <a:stretch>
            <a:fillRect/>
          </a:stretch>
        </p:blipFill>
        <p:spPr>
          <a:xfrm>
            <a:off x="526473" y="1177283"/>
            <a:ext cx="478981" cy="478981"/>
          </a:xfrm>
          <a:prstGeom prst="rect">
            <a:avLst/>
          </a:prstGeom>
        </p:spPr>
      </p:pic>
      <p:pic>
        <p:nvPicPr>
          <p:cNvPr id="10" name="Picture 9" descr="A clipboard with check marks&#10;&#10;Description automatically generated">
            <a:extLst>
              <a:ext uri="{FF2B5EF4-FFF2-40B4-BE49-F238E27FC236}">
                <a16:creationId xmlns:a16="http://schemas.microsoft.com/office/drawing/2014/main" id="{1DAA2458-B909-BB7A-E85C-76CDD968DC2A}"/>
              </a:ext>
            </a:extLst>
          </p:cNvPr>
          <p:cNvPicPr>
            <a:picLocks noChangeAspect="1"/>
          </p:cNvPicPr>
          <p:nvPr/>
        </p:nvPicPr>
        <p:blipFill>
          <a:blip r:embed="rId6"/>
          <a:stretch>
            <a:fillRect/>
          </a:stretch>
        </p:blipFill>
        <p:spPr>
          <a:xfrm>
            <a:off x="523427" y="4701974"/>
            <a:ext cx="480504" cy="480504"/>
          </a:xfrm>
          <a:prstGeom prst="rect">
            <a:avLst/>
          </a:prstGeom>
        </p:spPr>
      </p:pic>
      <p:sp>
        <p:nvSpPr>
          <p:cNvPr id="12" name="Title 4">
            <a:extLst>
              <a:ext uri="{FF2B5EF4-FFF2-40B4-BE49-F238E27FC236}">
                <a16:creationId xmlns:a16="http://schemas.microsoft.com/office/drawing/2014/main" id="{AC9886B0-96CA-1432-4209-9FE2ED20DF50}"/>
              </a:ext>
            </a:extLst>
          </p:cNvPr>
          <p:cNvSpPr txBox="1">
            <a:spLocks/>
          </p:cNvSpPr>
          <p:nvPr/>
        </p:nvSpPr>
        <p:spPr>
          <a:xfrm>
            <a:off x="198780" y="147814"/>
            <a:ext cx="11993220" cy="569153"/>
          </a:xfrm>
          <a:prstGeom prst="rect">
            <a:avLst/>
          </a:prstGeom>
        </p:spPr>
        <p:txBody>
          <a:bodyPr/>
          <a:lstStyle>
            <a:lvl1pPr marL="0" algn="l" defTabSz="914400" rtl="0" eaLnBrk="1" latinLnBrk="0" hangingPunct="1">
              <a:lnSpc>
                <a:spcPct val="90000"/>
              </a:lnSpc>
              <a:spcBef>
                <a:spcPct val="0"/>
              </a:spcBef>
              <a:buNone/>
              <a:defRPr lang="en-US" sz="3600" b="0" i="0" kern="1200" dirty="0">
                <a:solidFill>
                  <a:schemeClr val="bg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aleway Medium" pitchFamily="2" charset="0"/>
                <a:ea typeface="+mn-ea"/>
                <a:cs typeface="+mn-cs"/>
              </a:rPr>
              <a:t>Next Steps</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68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47" name="Rectangle 46"/>
          <p:cNvSpPr/>
          <p:nvPr/>
        </p:nvSpPr>
        <p:spPr>
          <a:xfrm>
            <a:off x="8264909" y="1185461"/>
            <a:ext cx="3927092" cy="5672540"/>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p:cNvSpPr/>
          <p:nvPr/>
        </p:nvSpPr>
        <p:spPr>
          <a:xfrm>
            <a:off x="4127041" y="1204059"/>
            <a:ext cx="4036585" cy="567254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33238" y="1204059"/>
            <a:ext cx="4076463" cy="567254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9" name="line"/>
          <p:cNvCxnSpPr/>
          <p:nvPr/>
        </p:nvCxnSpPr>
        <p:spPr>
          <a:xfrm>
            <a:off x="8526324" y="2245280"/>
            <a:ext cx="3469581" cy="6104"/>
          </a:xfrm>
          <a:prstGeom prst="line">
            <a:avLst/>
          </a:prstGeom>
          <a:ln>
            <a:solidFill>
              <a:srgbClr val="033E82"/>
            </a:solidFill>
          </a:ln>
        </p:spPr>
        <p:style>
          <a:lnRef idx="1">
            <a:schemeClr val="accent1"/>
          </a:lnRef>
          <a:fillRef idx="0">
            <a:schemeClr val="accent1"/>
          </a:fillRef>
          <a:effectRef idx="0">
            <a:schemeClr val="accent1"/>
          </a:effectRef>
          <a:fontRef idx="minor">
            <a:schemeClr val="tx1"/>
          </a:fontRef>
        </p:style>
      </p:cxnSp>
      <p:pic>
        <p:nvPicPr>
          <p:cNvPr id="11" name="ICON: naviga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4307" y="1538292"/>
            <a:ext cx="590413" cy="590413"/>
          </a:xfrm>
          <a:prstGeom prst="rect">
            <a:avLst/>
          </a:prstGeom>
        </p:spPr>
      </p:pic>
      <p:cxnSp>
        <p:nvCxnSpPr>
          <p:cNvPr id="29" name="line"/>
          <p:cNvCxnSpPr/>
          <p:nvPr/>
        </p:nvCxnSpPr>
        <p:spPr>
          <a:xfrm>
            <a:off x="4428248" y="2245280"/>
            <a:ext cx="3469581" cy="6104"/>
          </a:xfrm>
          <a:prstGeom prst="line">
            <a:avLst/>
          </a:prstGeom>
          <a:ln>
            <a:solidFill>
              <a:srgbClr val="033E82"/>
            </a:solidFill>
          </a:ln>
        </p:spPr>
        <p:style>
          <a:lnRef idx="1">
            <a:schemeClr val="accent1"/>
          </a:lnRef>
          <a:fillRef idx="0">
            <a:schemeClr val="accent1"/>
          </a:fillRef>
          <a:effectRef idx="0">
            <a:schemeClr val="accent1"/>
          </a:effectRef>
          <a:fontRef idx="minor">
            <a:schemeClr val="tx1"/>
          </a:fontRef>
        </p:style>
      </p:cxnSp>
      <p:sp>
        <p:nvSpPr>
          <p:cNvPr id="18" name="TEXT: Advance Regional Priorities"/>
          <p:cNvSpPr txBox="1"/>
          <p:nvPr/>
        </p:nvSpPr>
        <p:spPr>
          <a:xfrm>
            <a:off x="5138682" y="1500216"/>
            <a:ext cx="3190721" cy="74879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Provide Technical Assistance</a:t>
            </a:r>
          </a:p>
        </p:txBody>
      </p:sp>
      <p:pic>
        <p:nvPicPr>
          <p:cNvPr id="6" name="ICON: regi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8812" y="1538292"/>
            <a:ext cx="590413" cy="590413"/>
          </a:xfrm>
          <a:prstGeom prst="rect">
            <a:avLst/>
          </a:prstGeom>
        </p:spPr>
      </p:pic>
      <p:cxnSp>
        <p:nvCxnSpPr>
          <p:cNvPr id="23" name="line"/>
          <p:cNvCxnSpPr/>
          <p:nvPr/>
        </p:nvCxnSpPr>
        <p:spPr>
          <a:xfrm>
            <a:off x="328283" y="2245280"/>
            <a:ext cx="3469581" cy="6104"/>
          </a:xfrm>
          <a:prstGeom prst="line">
            <a:avLst/>
          </a:prstGeom>
          <a:ln>
            <a:solidFill>
              <a:srgbClr val="033E82"/>
            </a:solidFill>
          </a:ln>
        </p:spPr>
        <p:style>
          <a:lnRef idx="1">
            <a:schemeClr val="accent1"/>
          </a:lnRef>
          <a:fillRef idx="0">
            <a:schemeClr val="accent1"/>
          </a:fillRef>
          <a:effectRef idx="0">
            <a:schemeClr val="accent1"/>
          </a:effectRef>
          <a:fontRef idx="minor">
            <a:schemeClr val="tx1"/>
          </a:fontRef>
        </p:style>
      </p:cxnSp>
      <p:sp>
        <p:nvSpPr>
          <p:cNvPr id="15" name="TEXT: Meet Federal Requirements"/>
          <p:cNvSpPr txBox="1"/>
          <p:nvPr/>
        </p:nvSpPr>
        <p:spPr>
          <a:xfrm>
            <a:off x="1079585" y="1507693"/>
            <a:ext cx="3098163" cy="74879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Implement New Federal Policy</a:t>
            </a:r>
          </a:p>
        </p:txBody>
      </p:sp>
      <p:pic>
        <p:nvPicPr>
          <p:cNvPr id="8" name="ICON: governmen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40" y="1538292"/>
            <a:ext cx="590413" cy="590413"/>
          </a:xfrm>
          <a:prstGeom prst="rect">
            <a:avLst/>
          </a:prstGeom>
        </p:spPr>
      </p:pic>
      <p:cxnSp>
        <p:nvCxnSpPr>
          <p:cNvPr id="13" name="line"/>
          <p:cNvCxnSpPr/>
          <p:nvPr/>
        </p:nvCxnSpPr>
        <p:spPr>
          <a:xfrm>
            <a:off x="2" y="1185460"/>
            <a:ext cx="12191999" cy="0"/>
          </a:xfrm>
          <a:prstGeom prst="line">
            <a:avLst/>
          </a:prstGeom>
          <a:ln w="28575">
            <a:solidFill>
              <a:srgbClr val="033E82"/>
            </a:solidFill>
            <a:prstDash val="sysDash"/>
          </a:ln>
        </p:spPr>
        <p:style>
          <a:lnRef idx="1">
            <a:schemeClr val="accent1"/>
          </a:lnRef>
          <a:fillRef idx="0">
            <a:schemeClr val="accent1"/>
          </a:fillRef>
          <a:effectRef idx="0">
            <a:schemeClr val="accent1"/>
          </a:effectRef>
          <a:fontRef idx="minor">
            <a:schemeClr val="tx1"/>
          </a:fontRef>
        </p:style>
      </p:cxnSp>
      <p:sp>
        <p:nvSpPr>
          <p:cNvPr id="14" name="TITLE: Upcoming: PLAN"/>
          <p:cNvSpPr txBox="1"/>
          <p:nvPr/>
        </p:nvSpPr>
        <p:spPr>
          <a:xfrm>
            <a:off x="-33237" y="325252"/>
            <a:ext cx="12225236" cy="749564"/>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71"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Regional Planning Key Functions</a:t>
            </a:r>
          </a:p>
        </p:txBody>
      </p:sp>
      <p:sp>
        <p:nvSpPr>
          <p:cNvPr id="3" name="TEXT: Public Participation Plan">
            <a:extLst>
              <a:ext uri="{FF2B5EF4-FFF2-40B4-BE49-F238E27FC236}">
                <a16:creationId xmlns:a16="http://schemas.microsoft.com/office/drawing/2014/main" id="{B8A65B07-EFF3-C7D7-0C4A-EA6C68D0CC7B}"/>
              </a:ext>
            </a:extLst>
          </p:cNvPr>
          <p:cNvSpPr txBox="1"/>
          <p:nvPr/>
        </p:nvSpPr>
        <p:spPr>
          <a:xfrm>
            <a:off x="218477" y="3284475"/>
            <a:ext cx="3908629"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Economic Development</a:t>
            </a:r>
          </a:p>
        </p:txBody>
      </p:sp>
      <p:sp>
        <p:nvSpPr>
          <p:cNvPr id="4" name="TEXT: Public Participation Plan">
            <a:extLst>
              <a:ext uri="{FF2B5EF4-FFF2-40B4-BE49-F238E27FC236}">
                <a16:creationId xmlns:a16="http://schemas.microsoft.com/office/drawing/2014/main" id="{65FE9F94-D110-898C-264B-579699EE7602}"/>
              </a:ext>
            </a:extLst>
          </p:cNvPr>
          <p:cNvSpPr txBox="1"/>
          <p:nvPr/>
        </p:nvSpPr>
        <p:spPr>
          <a:xfrm>
            <a:off x="203903" y="4581255"/>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Climate Change</a:t>
            </a:r>
          </a:p>
        </p:txBody>
      </p:sp>
      <p:sp>
        <p:nvSpPr>
          <p:cNvPr id="7" name="TEXT: Public Participation Plan">
            <a:extLst>
              <a:ext uri="{FF2B5EF4-FFF2-40B4-BE49-F238E27FC236}">
                <a16:creationId xmlns:a16="http://schemas.microsoft.com/office/drawing/2014/main" id="{B2127241-D11D-F7F2-3D7A-A5038DF448BA}"/>
              </a:ext>
            </a:extLst>
          </p:cNvPr>
          <p:cNvSpPr txBox="1"/>
          <p:nvPr/>
        </p:nvSpPr>
        <p:spPr>
          <a:xfrm>
            <a:off x="203903" y="3974555"/>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Federal Lands Access</a:t>
            </a:r>
          </a:p>
        </p:txBody>
      </p:sp>
      <p:sp>
        <p:nvSpPr>
          <p:cNvPr id="9" name="TEXT: Advance Regional Priorities">
            <a:extLst>
              <a:ext uri="{FF2B5EF4-FFF2-40B4-BE49-F238E27FC236}">
                <a16:creationId xmlns:a16="http://schemas.microsoft.com/office/drawing/2014/main" id="{8F76831F-A973-A7EB-48E1-9F1C93E83710}"/>
              </a:ext>
            </a:extLst>
          </p:cNvPr>
          <p:cNvSpPr txBox="1"/>
          <p:nvPr/>
        </p:nvSpPr>
        <p:spPr>
          <a:xfrm>
            <a:off x="9226417" y="1428336"/>
            <a:ext cx="3190721" cy="74879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Lead Regional Planning</a:t>
            </a:r>
          </a:p>
        </p:txBody>
      </p:sp>
      <p:sp>
        <p:nvSpPr>
          <p:cNvPr id="10" name="TEXT: Public Participation Plan">
            <a:extLst>
              <a:ext uri="{FF2B5EF4-FFF2-40B4-BE49-F238E27FC236}">
                <a16:creationId xmlns:a16="http://schemas.microsoft.com/office/drawing/2014/main" id="{867E036F-E084-117B-B1E5-26DAE4285F54}"/>
              </a:ext>
            </a:extLst>
          </p:cNvPr>
          <p:cNvSpPr txBox="1"/>
          <p:nvPr/>
        </p:nvSpPr>
        <p:spPr>
          <a:xfrm>
            <a:off x="4455217" y="2518934"/>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Extreme Heat</a:t>
            </a:r>
          </a:p>
        </p:txBody>
      </p:sp>
      <p:sp>
        <p:nvSpPr>
          <p:cNvPr id="16" name="TEXT: Public Participation Plan">
            <a:extLst>
              <a:ext uri="{FF2B5EF4-FFF2-40B4-BE49-F238E27FC236}">
                <a16:creationId xmlns:a16="http://schemas.microsoft.com/office/drawing/2014/main" id="{2568A06D-0459-CA9C-E1A7-70CCDCD90C5D}"/>
              </a:ext>
            </a:extLst>
          </p:cNvPr>
          <p:cNvSpPr txBox="1"/>
          <p:nvPr/>
        </p:nvSpPr>
        <p:spPr>
          <a:xfrm>
            <a:off x="4419150" y="4350423"/>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Livable Centers</a:t>
            </a:r>
          </a:p>
        </p:txBody>
      </p:sp>
      <p:sp>
        <p:nvSpPr>
          <p:cNvPr id="17" name="TEXT: Public Participation Plan">
            <a:extLst>
              <a:ext uri="{FF2B5EF4-FFF2-40B4-BE49-F238E27FC236}">
                <a16:creationId xmlns:a16="http://schemas.microsoft.com/office/drawing/2014/main" id="{65B3FA00-A8A8-9774-93FE-CBA0043D2013}"/>
              </a:ext>
            </a:extLst>
          </p:cNvPr>
          <p:cNvSpPr txBox="1"/>
          <p:nvPr/>
        </p:nvSpPr>
        <p:spPr>
          <a:xfrm>
            <a:off x="8414916" y="3975141"/>
            <a:ext cx="3777084"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Regional Plan Administration</a:t>
            </a:r>
          </a:p>
        </p:txBody>
      </p:sp>
      <p:sp>
        <p:nvSpPr>
          <p:cNvPr id="21" name="TEXT: Public Participation Plan">
            <a:extLst>
              <a:ext uri="{FF2B5EF4-FFF2-40B4-BE49-F238E27FC236}">
                <a16:creationId xmlns:a16="http://schemas.microsoft.com/office/drawing/2014/main" id="{82D642CD-9A92-C22A-1D46-D737016E2088}"/>
              </a:ext>
            </a:extLst>
          </p:cNvPr>
          <p:cNvSpPr txBox="1"/>
          <p:nvPr/>
        </p:nvSpPr>
        <p:spPr>
          <a:xfrm>
            <a:off x="4374379" y="5088875"/>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Grants Coordination</a:t>
            </a:r>
          </a:p>
        </p:txBody>
      </p:sp>
      <p:sp>
        <p:nvSpPr>
          <p:cNvPr id="24" name="TEXT: Public Participation Plan">
            <a:extLst>
              <a:ext uri="{FF2B5EF4-FFF2-40B4-BE49-F238E27FC236}">
                <a16:creationId xmlns:a16="http://schemas.microsoft.com/office/drawing/2014/main" id="{83E92B04-82FA-3930-DBEB-97375E552E8F}"/>
              </a:ext>
            </a:extLst>
          </p:cNvPr>
          <p:cNvSpPr txBox="1"/>
          <p:nvPr/>
        </p:nvSpPr>
        <p:spPr>
          <a:xfrm>
            <a:off x="8447525" y="2550192"/>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Open Space and Trails</a:t>
            </a:r>
          </a:p>
        </p:txBody>
      </p:sp>
      <p:sp>
        <p:nvSpPr>
          <p:cNvPr id="25" name="TEXT: Public Participation Plan">
            <a:extLst>
              <a:ext uri="{FF2B5EF4-FFF2-40B4-BE49-F238E27FC236}">
                <a16:creationId xmlns:a16="http://schemas.microsoft.com/office/drawing/2014/main" id="{09902FCF-9294-ED09-F0C9-E3B7FD80A438}"/>
              </a:ext>
            </a:extLst>
          </p:cNvPr>
          <p:cNvSpPr txBox="1"/>
          <p:nvPr/>
        </p:nvSpPr>
        <p:spPr>
          <a:xfrm>
            <a:off x="4454617" y="3181857"/>
            <a:ext cx="3777084"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Transportation Electrification</a:t>
            </a:r>
          </a:p>
        </p:txBody>
      </p:sp>
      <p:sp>
        <p:nvSpPr>
          <p:cNvPr id="38" name="TEXT: Public Participation Plan">
            <a:extLst>
              <a:ext uri="{FF2B5EF4-FFF2-40B4-BE49-F238E27FC236}">
                <a16:creationId xmlns:a16="http://schemas.microsoft.com/office/drawing/2014/main" id="{49CD3C4E-1376-2F9A-E743-90E44FC81DF5}"/>
              </a:ext>
            </a:extLst>
          </p:cNvPr>
          <p:cNvSpPr txBox="1"/>
          <p:nvPr/>
        </p:nvSpPr>
        <p:spPr>
          <a:xfrm>
            <a:off x="8447525" y="3275210"/>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Population Projections</a:t>
            </a:r>
          </a:p>
        </p:txBody>
      </p:sp>
      <p:sp>
        <p:nvSpPr>
          <p:cNvPr id="49" name="TEXT: Public Participation Plan">
            <a:extLst>
              <a:ext uri="{FF2B5EF4-FFF2-40B4-BE49-F238E27FC236}">
                <a16:creationId xmlns:a16="http://schemas.microsoft.com/office/drawing/2014/main" id="{220F3AAE-9620-87C7-FAB0-54EB624DFB8F}"/>
              </a:ext>
            </a:extLst>
          </p:cNvPr>
          <p:cNvSpPr txBox="1"/>
          <p:nvPr/>
        </p:nvSpPr>
        <p:spPr>
          <a:xfrm>
            <a:off x="248099" y="2618120"/>
            <a:ext cx="3777084" cy="46166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mn-cs"/>
              </a:rPr>
              <a:t>Housing</a:t>
            </a:r>
          </a:p>
        </p:txBody>
      </p:sp>
    </p:spTree>
    <p:extLst>
      <p:ext uri="{BB962C8B-B14F-4D97-AF65-F5344CB8AC3E}">
        <p14:creationId xmlns:p14="http://schemas.microsoft.com/office/powerpoint/2010/main" val="266401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etro Green">
  <a:themeElements>
    <a:clrScheme name="Custom 1">
      <a:dk1>
        <a:srgbClr val="1A1927"/>
      </a:dk1>
      <a:lt1>
        <a:srgbClr val="FFFFFF"/>
      </a:lt1>
      <a:dk2>
        <a:srgbClr val="440E62"/>
      </a:dk2>
      <a:lt2>
        <a:srgbClr val="FFFFFF"/>
      </a:lt2>
      <a:accent1>
        <a:srgbClr val="E2694E"/>
      </a:accent1>
      <a:accent2>
        <a:srgbClr val="71506D"/>
      </a:accent2>
      <a:accent3>
        <a:srgbClr val="B03A3C"/>
      </a:accent3>
      <a:accent4>
        <a:srgbClr val="480D66"/>
      </a:accent4>
      <a:accent5>
        <a:srgbClr val="005B50"/>
      </a:accent5>
      <a:accent6>
        <a:srgbClr val="2B3385"/>
      </a:accent6>
      <a:hlink>
        <a:srgbClr val="440E62"/>
      </a:hlink>
      <a:folHlink>
        <a:srgbClr val="E2694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10024</TotalTime>
  <Words>2366</Words>
  <Application>Microsoft Office PowerPoint</Application>
  <PresentationFormat>Widescreen</PresentationFormat>
  <Paragraphs>286</Paragraphs>
  <Slides>25</Slides>
  <Notes>25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25</vt:i4>
      </vt:variant>
    </vt:vector>
  </HeadingPairs>
  <TitlesOfParts>
    <vt:vector size="44" baseType="lpstr">
      <vt:lpstr>Abadi</vt:lpstr>
      <vt:lpstr>Aptos</vt:lpstr>
      <vt:lpstr>Aptos Display</vt:lpstr>
      <vt:lpstr>Arial</vt:lpstr>
      <vt:lpstr>Barlow</vt:lpstr>
      <vt:lpstr>Calibri</vt:lpstr>
      <vt:lpstr>Calibri Light</vt:lpstr>
      <vt:lpstr>Century Gothic</vt:lpstr>
      <vt:lpstr>Courier New</vt:lpstr>
      <vt:lpstr>High Tower Text</vt:lpstr>
      <vt:lpstr>Proxima Nova Light</vt:lpstr>
      <vt:lpstr>Raleway Medium</vt:lpstr>
      <vt:lpstr>Times New Roman</vt:lpstr>
      <vt:lpstr>Verdana</vt:lpstr>
      <vt:lpstr>Wingdings</vt:lpstr>
      <vt:lpstr>Office Theme</vt:lpstr>
      <vt:lpstr>Metro Green</vt:lpstr>
      <vt:lpstr>1_Office Theme</vt:lpstr>
      <vt:lpstr>2_Custom Design</vt:lpstr>
      <vt:lpstr>PowerPoint Presentation</vt:lpstr>
      <vt:lpstr>PowerPoint Presentation</vt:lpstr>
      <vt:lpstr>Regional Transportation Plan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Clark</dc:creator>
  <cp:lastModifiedBy>Andrew Kjellman</cp:lastModifiedBy>
  <cp:revision>10</cp:revision>
  <dcterms:created xsi:type="dcterms:W3CDTF">2024-04-23T01:08:13Z</dcterms:created>
  <dcterms:modified xsi:type="dcterms:W3CDTF">2024-05-03T18:04:38Z</dcterms:modified>
</cp:coreProperties>
</file>